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26"/>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Lst>
  <p:sldSz cx="14630400" cy="8229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EE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p:scale>
          <a:sx n="100" d="100"/>
          <a:sy n="100" d="100"/>
        </p:scale>
        <p:origin x="18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5820A758-86F3-49D7-B396-FFB1E928E629}" type="datetimeFigureOut">
              <a:rPr lang="ar-SA" smtClean="0"/>
              <a:t>04/08/1446</a:t>
            </a:fld>
            <a:endParaRPr lang="ar-SA"/>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0220B6FC-FF7B-4243-81F4-E8FCF22D16E1}" type="slidenum">
              <a:rPr lang="ar-SA" smtClean="0"/>
              <a:t>‹#›</a:t>
            </a:fld>
            <a:endParaRPr lang="ar-SA"/>
          </a:p>
        </p:txBody>
      </p:sp>
    </p:spTree>
    <p:extLst>
      <p:ext uri="{BB962C8B-B14F-4D97-AF65-F5344CB8AC3E}">
        <p14:creationId xmlns:p14="http://schemas.microsoft.com/office/powerpoint/2010/main" val="420297908"/>
      </p:ext>
    </p:extLst>
  </p:cSld>
  <p:clrMap bg1="lt1" tx1="dk1" bg2="lt2" tx2="dk2" accent1="accent1" accent2="accent2" accent3="accent3" accent4="accent4" accent5="accent5" accent6="accent6" hlink="hlink" folHlink="folHlink"/>
  <p:notesStyle>
    <a:lvl1pPr marL="0" algn="r" defTabSz="1097280" rtl="1" eaLnBrk="1" latinLnBrk="0" hangingPunct="1">
      <a:defRPr sz="1440" kern="1200">
        <a:solidFill>
          <a:schemeClr val="tx1"/>
        </a:solidFill>
        <a:latin typeface="+mn-lt"/>
        <a:ea typeface="+mn-ea"/>
        <a:cs typeface="+mn-cs"/>
      </a:defRPr>
    </a:lvl1pPr>
    <a:lvl2pPr marL="548640" algn="r" defTabSz="1097280" rtl="1" eaLnBrk="1" latinLnBrk="0" hangingPunct="1">
      <a:defRPr sz="1440" kern="1200">
        <a:solidFill>
          <a:schemeClr val="tx1"/>
        </a:solidFill>
        <a:latin typeface="+mn-lt"/>
        <a:ea typeface="+mn-ea"/>
        <a:cs typeface="+mn-cs"/>
      </a:defRPr>
    </a:lvl2pPr>
    <a:lvl3pPr marL="1097280" algn="r" defTabSz="1097280" rtl="1" eaLnBrk="1" latinLnBrk="0" hangingPunct="1">
      <a:defRPr sz="1440" kern="1200">
        <a:solidFill>
          <a:schemeClr val="tx1"/>
        </a:solidFill>
        <a:latin typeface="+mn-lt"/>
        <a:ea typeface="+mn-ea"/>
        <a:cs typeface="+mn-cs"/>
      </a:defRPr>
    </a:lvl3pPr>
    <a:lvl4pPr marL="1645920" algn="r" defTabSz="1097280" rtl="1" eaLnBrk="1" latinLnBrk="0" hangingPunct="1">
      <a:defRPr sz="1440" kern="1200">
        <a:solidFill>
          <a:schemeClr val="tx1"/>
        </a:solidFill>
        <a:latin typeface="+mn-lt"/>
        <a:ea typeface="+mn-ea"/>
        <a:cs typeface="+mn-cs"/>
      </a:defRPr>
    </a:lvl4pPr>
    <a:lvl5pPr marL="2194560" algn="r" defTabSz="1097280" rtl="1" eaLnBrk="1" latinLnBrk="0" hangingPunct="1">
      <a:defRPr sz="1440" kern="1200">
        <a:solidFill>
          <a:schemeClr val="tx1"/>
        </a:solidFill>
        <a:latin typeface="+mn-lt"/>
        <a:ea typeface="+mn-ea"/>
        <a:cs typeface="+mn-cs"/>
      </a:defRPr>
    </a:lvl5pPr>
    <a:lvl6pPr marL="2743200" algn="r" defTabSz="1097280" rtl="1" eaLnBrk="1" latinLnBrk="0" hangingPunct="1">
      <a:defRPr sz="1440" kern="1200">
        <a:solidFill>
          <a:schemeClr val="tx1"/>
        </a:solidFill>
        <a:latin typeface="+mn-lt"/>
        <a:ea typeface="+mn-ea"/>
        <a:cs typeface="+mn-cs"/>
      </a:defRPr>
    </a:lvl6pPr>
    <a:lvl7pPr marL="3291840" algn="r" defTabSz="1097280" rtl="1" eaLnBrk="1" latinLnBrk="0" hangingPunct="1">
      <a:defRPr sz="1440" kern="1200">
        <a:solidFill>
          <a:schemeClr val="tx1"/>
        </a:solidFill>
        <a:latin typeface="+mn-lt"/>
        <a:ea typeface="+mn-ea"/>
        <a:cs typeface="+mn-cs"/>
      </a:defRPr>
    </a:lvl7pPr>
    <a:lvl8pPr marL="3840480" algn="r" defTabSz="1097280" rtl="1" eaLnBrk="1" latinLnBrk="0" hangingPunct="1">
      <a:defRPr sz="1440" kern="1200">
        <a:solidFill>
          <a:schemeClr val="tx1"/>
        </a:solidFill>
        <a:latin typeface="+mn-lt"/>
        <a:ea typeface="+mn-ea"/>
        <a:cs typeface="+mn-cs"/>
      </a:defRPr>
    </a:lvl8pPr>
    <a:lvl9pPr marL="4389120" algn="r" defTabSz="1097280" rtl="1" eaLnBrk="1" latinLnBrk="0" hangingPunct="1">
      <a:defRPr sz="144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ar-SA"/>
              <a:t>انقر لتحرير نمط العنوان الفرعي للشكل الرئيسي</a:t>
            </a:r>
            <a:endParaRPr lang="en-US" dirty="0"/>
          </a:p>
        </p:txBody>
      </p:sp>
      <p:sp>
        <p:nvSpPr>
          <p:cNvPr id="4" name="Date Placeholder 3"/>
          <p:cNvSpPr>
            <a:spLocks noGrp="1"/>
          </p:cNvSpPr>
          <p:nvPr>
            <p:ph type="dt" sz="half" idx="10"/>
          </p:nvPr>
        </p:nvSpPr>
        <p:spPr/>
        <p:txBody>
          <a:bodyPr/>
          <a:lstStyle/>
          <a:p>
            <a:fld id="{15459D22-7A1B-4FDB-87FC-E7315348535D}" type="datetimeFigureOut">
              <a:rPr lang="ar-SA" smtClean="0"/>
              <a:t>04/08/1446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205054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15459D22-7A1B-4FDB-87FC-E7315348535D}" type="datetimeFigureOut">
              <a:rPr lang="ar-SA" smtClean="0"/>
              <a:t>04/08/1446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3255434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15459D22-7A1B-4FDB-87FC-E7315348535D}" type="datetimeFigureOut">
              <a:rPr lang="ar-SA" smtClean="0"/>
              <a:t>04/08/1446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379234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15459D22-7A1B-4FDB-87FC-E7315348535D}" type="datetimeFigureOut">
              <a:rPr lang="ar-SA" smtClean="0"/>
              <a:t>04/08/1446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2206151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15459D22-7A1B-4FDB-87FC-E7315348535D}" type="datetimeFigureOut">
              <a:rPr lang="ar-SA" smtClean="0"/>
              <a:t>04/08/1446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3830172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15459D22-7A1B-4FDB-87FC-E7315348535D}" type="datetimeFigureOut">
              <a:rPr lang="ar-SA" smtClean="0"/>
              <a:t>04/08/1446</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65406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ar-SA"/>
              <a:t>انقر لتحرير أنماط نص الشكل الرئيسي</a:t>
            </a:r>
          </a:p>
        </p:txBody>
      </p:sp>
      <p:sp>
        <p:nvSpPr>
          <p:cNvPr id="4" name="Content Placeholder 3"/>
          <p:cNvSpPr>
            <a:spLocks noGrp="1"/>
          </p:cNvSpPr>
          <p:nvPr>
            <p:ph sz="half" idx="2"/>
          </p:nvPr>
        </p:nvSpPr>
        <p:spPr>
          <a:xfrm>
            <a:off x="1007746" y="3006090"/>
            <a:ext cx="6189344" cy="4421506"/>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7406640" y="3006090"/>
            <a:ext cx="6219826" cy="4421506"/>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15459D22-7A1B-4FDB-87FC-E7315348535D}" type="datetimeFigureOut">
              <a:rPr lang="ar-SA" smtClean="0"/>
              <a:t>04/08/1446</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1024153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Date Placeholder 2"/>
          <p:cNvSpPr>
            <a:spLocks noGrp="1"/>
          </p:cNvSpPr>
          <p:nvPr>
            <p:ph type="dt" sz="half" idx="10"/>
          </p:nvPr>
        </p:nvSpPr>
        <p:spPr/>
        <p:txBody>
          <a:bodyPr/>
          <a:lstStyle/>
          <a:p>
            <a:fld id="{15459D22-7A1B-4FDB-87FC-E7315348535D}" type="datetimeFigureOut">
              <a:rPr lang="ar-SA" smtClean="0"/>
              <a:t>04/08/1446</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3988215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459D22-7A1B-4FDB-87FC-E7315348535D}" type="datetimeFigureOut">
              <a:rPr lang="ar-SA" smtClean="0"/>
              <a:t>04/08/1446</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3486027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15459D22-7A1B-4FDB-87FC-E7315348535D}" type="datetimeFigureOut">
              <a:rPr lang="ar-SA" smtClean="0"/>
              <a:t>04/08/1446</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152149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15459D22-7A1B-4FDB-87FC-E7315348535D}" type="datetimeFigureOut">
              <a:rPr lang="ar-SA" smtClean="0"/>
              <a:t>04/08/1446</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14FA1A53-C0A2-4F9D-B3AC-9A0B1E9C24CC}" type="slidenum">
              <a:rPr lang="ar-SA" smtClean="0"/>
              <a:t>‹#›</a:t>
            </a:fld>
            <a:endParaRPr lang="ar-SA"/>
          </a:p>
        </p:txBody>
      </p:sp>
    </p:spTree>
    <p:extLst>
      <p:ext uri="{BB962C8B-B14F-4D97-AF65-F5344CB8AC3E}">
        <p14:creationId xmlns:p14="http://schemas.microsoft.com/office/powerpoint/2010/main" val="2102871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E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15459D22-7A1B-4FDB-87FC-E7315348535D}" type="datetimeFigureOut">
              <a:rPr lang="ar-SA" smtClean="0"/>
              <a:t>04/08/1446</a:t>
            </a:fld>
            <a:endParaRPr lang="ar-SA"/>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ar-SA"/>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14FA1A53-C0A2-4F9D-B3AC-9A0B1E9C24CC}" type="slidenum">
              <a:rPr lang="ar-SA" smtClean="0"/>
              <a:t>‹#›</a:t>
            </a:fld>
            <a:endParaRPr lang="ar-SA"/>
          </a:p>
        </p:txBody>
      </p:sp>
    </p:spTree>
    <p:extLst>
      <p:ext uri="{BB962C8B-B14F-4D97-AF65-F5344CB8AC3E}">
        <p14:creationId xmlns:p14="http://schemas.microsoft.com/office/powerpoint/2010/main" val="8111062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97280" rtl="1"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r" defTabSz="1097280" rtl="1"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r" defTabSz="1097280" rtl="1"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r" defTabSz="1097280" rtl="1"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r" defTabSz="1097280" rtl="1"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r" defTabSz="1097280" rtl="1" eaLnBrk="1" latinLnBrk="0" hangingPunct="1">
        <a:defRPr sz="2160" kern="1200">
          <a:solidFill>
            <a:schemeClr val="tx1"/>
          </a:solidFill>
          <a:latin typeface="+mn-lt"/>
          <a:ea typeface="+mn-ea"/>
          <a:cs typeface="+mn-cs"/>
        </a:defRPr>
      </a:lvl1pPr>
      <a:lvl2pPr marL="548640" algn="r" defTabSz="1097280" rtl="1" eaLnBrk="1" latinLnBrk="0" hangingPunct="1">
        <a:defRPr sz="2160" kern="1200">
          <a:solidFill>
            <a:schemeClr val="tx1"/>
          </a:solidFill>
          <a:latin typeface="+mn-lt"/>
          <a:ea typeface="+mn-ea"/>
          <a:cs typeface="+mn-cs"/>
        </a:defRPr>
      </a:lvl2pPr>
      <a:lvl3pPr marL="1097280" algn="r" defTabSz="1097280" rtl="1" eaLnBrk="1" latinLnBrk="0" hangingPunct="1">
        <a:defRPr sz="2160" kern="1200">
          <a:solidFill>
            <a:schemeClr val="tx1"/>
          </a:solidFill>
          <a:latin typeface="+mn-lt"/>
          <a:ea typeface="+mn-ea"/>
          <a:cs typeface="+mn-cs"/>
        </a:defRPr>
      </a:lvl3pPr>
      <a:lvl4pPr marL="1645920" algn="r" defTabSz="1097280" rtl="1" eaLnBrk="1" latinLnBrk="0" hangingPunct="1">
        <a:defRPr sz="2160" kern="1200">
          <a:solidFill>
            <a:schemeClr val="tx1"/>
          </a:solidFill>
          <a:latin typeface="+mn-lt"/>
          <a:ea typeface="+mn-ea"/>
          <a:cs typeface="+mn-cs"/>
        </a:defRPr>
      </a:lvl4pPr>
      <a:lvl5pPr marL="2194560" algn="r" defTabSz="1097280" rtl="1" eaLnBrk="1" latinLnBrk="0" hangingPunct="1">
        <a:defRPr sz="2160" kern="1200">
          <a:solidFill>
            <a:schemeClr val="tx1"/>
          </a:solidFill>
          <a:latin typeface="+mn-lt"/>
          <a:ea typeface="+mn-ea"/>
          <a:cs typeface="+mn-cs"/>
        </a:defRPr>
      </a:lvl5pPr>
      <a:lvl6pPr marL="2743200" algn="r" defTabSz="1097280" rtl="1" eaLnBrk="1" latinLnBrk="0" hangingPunct="1">
        <a:defRPr sz="2160" kern="1200">
          <a:solidFill>
            <a:schemeClr val="tx1"/>
          </a:solidFill>
          <a:latin typeface="+mn-lt"/>
          <a:ea typeface="+mn-ea"/>
          <a:cs typeface="+mn-cs"/>
        </a:defRPr>
      </a:lvl6pPr>
      <a:lvl7pPr marL="3291840" algn="r" defTabSz="1097280" rtl="1" eaLnBrk="1" latinLnBrk="0" hangingPunct="1">
        <a:defRPr sz="2160" kern="1200">
          <a:solidFill>
            <a:schemeClr val="tx1"/>
          </a:solidFill>
          <a:latin typeface="+mn-lt"/>
          <a:ea typeface="+mn-ea"/>
          <a:cs typeface="+mn-cs"/>
        </a:defRPr>
      </a:lvl7pPr>
      <a:lvl8pPr marL="3840480" algn="r" defTabSz="1097280" rtl="1" eaLnBrk="1" latinLnBrk="0" hangingPunct="1">
        <a:defRPr sz="2160" kern="1200">
          <a:solidFill>
            <a:schemeClr val="tx1"/>
          </a:solidFill>
          <a:latin typeface="+mn-lt"/>
          <a:ea typeface="+mn-ea"/>
          <a:cs typeface="+mn-cs"/>
        </a:defRPr>
      </a:lvl8pPr>
      <a:lvl9pPr marL="4389120" algn="r" defTabSz="1097280" rtl="1"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AFDAD816-9FE4-608B-1A9E-0E7701CA3624}"/>
              </a:ext>
            </a:extLst>
          </p:cNvPr>
          <p:cNvSpPr/>
          <p:nvPr/>
        </p:nvSpPr>
        <p:spPr>
          <a:xfrm>
            <a:off x="6037302" y="2372560"/>
            <a:ext cx="7556421" cy="2835116"/>
          </a:xfrm>
          <a:prstGeom prst="rect">
            <a:avLst/>
          </a:prstGeom>
          <a:noFill/>
          <a:ln/>
        </p:spPr>
        <p:txBody>
          <a:bodyPr wrap="square" lIns="0" tIns="0" rIns="0" bIns="0" rtlCol="0" anchor="t"/>
          <a:lstStyle/>
          <a:p>
            <a:pPr marL="0" indent="0" algn="ctr">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AutoHub</a:t>
            </a:r>
            <a:br>
              <a:rPr lang="en-US" sz="4450" b="1" dirty="0">
                <a:solidFill>
                  <a:srgbClr val="231971"/>
                </a:solidFill>
                <a:latin typeface="Outfit Extra Bold" pitchFamily="34" charset="0"/>
                <a:ea typeface="Outfit Extra Bold" pitchFamily="34" charset="-122"/>
                <a:cs typeface="Outfit Extra Bold" pitchFamily="34" charset="-120"/>
              </a:rPr>
            </a:br>
            <a:r>
              <a:rPr lang="en-US" sz="4450" b="1" dirty="0">
                <a:solidFill>
                  <a:srgbClr val="231971"/>
                </a:solidFill>
                <a:latin typeface="Outfit Extra Bold" pitchFamily="34" charset="0"/>
                <a:ea typeface="Outfit Extra Bold" pitchFamily="34" charset="-122"/>
                <a:cs typeface="Outfit Extra Bold" pitchFamily="34" charset="-120"/>
              </a:rPr>
              <a:t> </a:t>
            </a:r>
            <a:r>
              <a:rPr lang="en-US" sz="2800" b="1" dirty="0">
                <a:solidFill>
                  <a:srgbClr val="231971"/>
                </a:solidFill>
                <a:latin typeface="Outfit Extra Bold" pitchFamily="34" charset="0"/>
                <a:ea typeface="Outfit Extra Bold" pitchFamily="34" charset="-122"/>
                <a:cs typeface="Outfit Extra Bold" pitchFamily="34" charset="-120"/>
              </a:rPr>
              <a:t>Online Platform for Selling, Renting Cars, and Sourcing Spare Parts in Palestine</a:t>
            </a:r>
            <a:endParaRPr lang="en-US" sz="4450" dirty="0"/>
          </a:p>
        </p:txBody>
      </p:sp>
      <p:sp>
        <p:nvSpPr>
          <p:cNvPr id="6" name="Text 1">
            <a:extLst>
              <a:ext uri="{FF2B5EF4-FFF2-40B4-BE49-F238E27FC236}">
                <a16:creationId xmlns:a16="http://schemas.microsoft.com/office/drawing/2014/main" id="{1F0103E3-B1D5-7CDC-F01A-9E0FFF81DBE7}"/>
              </a:ext>
            </a:extLst>
          </p:cNvPr>
          <p:cNvSpPr/>
          <p:nvPr/>
        </p:nvSpPr>
        <p:spPr>
          <a:xfrm>
            <a:off x="6280190" y="483203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presentation outlines the development of AutoHub, a comprehensive online platform designed to revolutionize the Palestinian automotive marketplace, enhancing user experiences and streamlining transactions.</a:t>
            </a:r>
            <a:endParaRPr lang="en-US" sz="1750" dirty="0"/>
          </a:p>
        </p:txBody>
      </p:sp>
      <p:pic>
        <p:nvPicPr>
          <p:cNvPr id="7" name="Image 0">
            <a:extLst>
              <a:ext uri="{FF2B5EF4-FFF2-40B4-BE49-F238E27FC236}">
                <a16:creationId xmlns:a16="http://schemas.microsoft.com/office/drawing/2014/main" id="{A783F787-3E08-1893-3CBD-EEE829CAC284}"/>
              </a:ext>
            </a:extLst>
          </p:cNvPr>
          <p:cNvPicPr>
            <a:picLocks noChangeAspect="1"/>
          </p:cNvPicPr>
          <p:nvPr/>
        </p:nvPicPr>
        <p:blipFill>
          <a:blip r:embed="rId2"/>
          <a:stretch>
            <a:fillRect/>
          </a:stretch>
        </p:blipFill>
        <p:spPr>
          <a:xfrm>
            <a:off x="0" y="0"/>
            <a:ext cx="5486400" cy="8229600"/>
          </a:xfrm>
          <a:prstGeom prst="rect">
            <a:avLst/>
          </a:prstGeom>
        </p:spPr>
      </p:pic>
      <p:sp>
        <p:nvSpPr>
          <p:cNvPr id="9" name="مربع نص 8">
            <a:extLst>
              <a:ext uri="{FF2B5EF4-FFF2-40B4-BE49-F238E27FC236}">
                <a16:creationId xmlns:a16="http://schemas.microsoft.com/office/drawing/2014/main" id="{42404819-69C0-7461-87A6-98F44B58834E}"/>
              </a:ext>
            </a:extLst>
          </p:cNvPr>
          <p:cNvSpPr txBox="1"/>
          <p:nvPr/>
        </p:nvSpPr>
        <p:spPr>
          <a:xfrm>
            <a:off x="6400799" y="7329727"/>
            <a:ext cx="7315200" cy="923330"/>
          </a:xfrm>
          <a:prstGeom prst="rect">
            <a:avLst/>
          </a:prstGeom>
          <a:noFill/>
        </p:spPr>
        <p:txBody>
          <a:bodyPr wrap="square">
            <a:spAutoFit/>
          </a:bodyPr>
          <a:lstStyle/>
          <a:p>
            <a:pPr algn="l">
              <a:spcBef>
                <a:spcPts val="300"/>
              </a:spcBef>
              <a:buFont typeface="Arial" panose="020B0604020202020204" pitchFamily="34" charset="0"/>
              <a:buChar char="•"/>
            </a:pPr>
            <a:r>
              <a:rPr lang="en-US" b="1" i="0" dirty="0">
                <a:solidFill>
                  <a:srgbClr val="404040"/>
                </a:solidFill>
                <a:effectLst/>
                <a:latin typeface="Inter"/>
              </a:rPr>
              <a:t>Presented by:</a:t>
            </a:r>
            <a:r>
              <a:rPr lang="en-US" b="0" i="0" dirty="0">
                <a:solidFill>
                  <a:srgbClr val="404040"/>
                </a:solidFill>
                <a:effectLst/>
                <a:latin typeface="Inter"/>
              </a:rPr>
              <a:t>  Ibrahem Atatri, Mohammad Atteyah, </a:t>
            </a:r>
            <a:r>
              <a:rPr lang="en-US" b="0" i="0" dirty="0" err="1">
                <a:solidFill>
                  <a:srgbClr val="404040"/>
                </a:solidFill>
                <a:effectLst/>
                <a:latin typeface="Inter"/>
              </a:rPr>
              <a:t>Baseem</a:t>
            </a:r>
            <a:r>
              <a:rPr lang="en-US" b="0" i="0" dirty="0">
                <a:solidFill>
                  <a:srgbClr val="404040"/>
                </a:solidFill>
                <a:effectLst/>
                <a:latin typeface="Inter"/>
              </a:rPr>
              <a:t> Al-jagho</a:t>
            </a:r>
            <a:r>
              <a:rPr lang="en-US" dirty="0">
                <a:solidFill>
                  <a:srgbClr val="404040"/>
                </a:solidFill>
                <a:latin typeface="Inter"/>
              </a:rPr>
              <a:t>u</a:t>
            </a:r>
            <a:r>
              <a:rPr lang="en-US" b="0" i="0" dirty="0">
                <a:solidFill>
                  <a:srgbClr val="404040"/>
                </a:solidFill>
                <a:effectLst/>
                <a:latin typeface="Inter"/>
              </a:rPr>
              <a:t>b</a:t>
            </a:r>
          </a:p>
          <a:p>
            <a:br>
              <a:rPr lang="en-US" dirty="0"/>
            </a:br>
            <a:endParaRPr lang="ar-SA" dirty="0"/>
          </a:p>
        </p:txBody>
      </p:sp>
    </p:spTree>
    <p:extLst>
      <p:ext uri="{BB962C8B-B14F-4D97-AF65-F5344CB8AC3E}">
        <p14:creationId xmlns:p14="http://schemas.microsoft.com/office/powerpoint/2010/main" val="1928998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3D92AA1-0F3C-8246-310A-01DD897F9463}"/>
              </a:ext>
            </a:extLst>
          </p:cNvPr>
          <p:cNvSpPr/>
          <p:nvPr/>
        </p:nvSpPr>
        <p:spPr>
          <a:xfrm>
            <a:off x="594836" y="467439"/>
            <a:ext cx="4249460" cy="531138"/>
          </a:xfrm>
          <a:prstGeom prst="rect">
            <a:avLst/>
          </a:prstGeom>
          <a:noFill/>
          <a:ln/>
        </p:spPr>
        <p:txBody>
          <a:bodyPr wrap="none" lIns="0" tIns="0" rIns="0" bIns="0" rtlCol="0" anchor="t"/>
          <a:lstStyle/>
          <a:p>
            <a:pPr marL="0" indent="0">
              <a:lnSpc>
                <a:spcPts val="4150"/>
              </a:lnSpc>
              <a:buNone/>
            </a:pPr>
            <a:r>
              <a:rPr lang="en-US" sz="3300" b="1" dirty="0">
                <a:solidFill>
                  <a:srgbClr val="231971"/>
                </a:solidFill>
                <a:latin typeface="Outfit Extra Bold" pitchFamily="34" charset="0"/>
                <a:ea typeface="Outfit Extra Bold" pitchFamily="34" charset="-122"/>
                <a:cs typeface="Outfit Extra Bold" pitchFamily="34" charset="-120"/>
              </a:rPr>
              <a:t>Constraints</a:t>
            </a:r>
            <a:endParaRPr lang="en-US" sz="3300" dirty="0"/>
          </a:p>
        </p:txBody>
      </p:sp>
      <p:pic>
        <p:nvPicPr>
          <p:cNvPr id="3" name="Image 0" descr="preencoded.png">
            <a:extLst>
              <a:ext uri="{FF2B5EF4-FFF2-40B4-BE49-F238E27FC236}">
                <a16:creationId xmlns:a16="http://schemas.microsoft.com/office/drawing/2014/main" id="{440A8596-1823-36CC-4D24-A07532BB2F38}"/>
              </a:ext>
            </a:extLst>
          </p:cNvPr>
          <p:cNvPicPr>
            <a:picLocks noChangeAspect="1"/>
          </p:cNvPicPr>
          <p:nvPr/>
        </p:nvPicPr>
        <p:blipFill>
          <a:blip r:embed="rId2"/>
          <a:stretch>
            <a:fillRect/>
          </a:stretch>
        </p:blipFill>
        <p:spPr>
          <a:xfrm>
            <a:off x="3289697" y="1338501"/>
            <a:ext cx="1330523" cy="1251228"/>
          </a:xfrm>
          <a:prstGeom prst="rect">
            <a:avLst/>
          </a:prstGeom>
        </p:spPr>
      </p:pic>
      <p:sp>
        <p:nvSpPr>
          <p:cNvPr id="4" name="Text 1">
            <a:extLst>
              <a:ext uri="{FF2B5EF4-FFF2-40B4-BE49-F238E27FC236}">
                <a16:creationId xmlns:a16="http://schemas.microsoft.com/office/drawing/2014/main" id="{4C1610E9-1C81-CF12-9CCE-3F241AED4801}"/>
              </a:ext>
            </a:extLst>
          </p:cNvPr>
          <p:cNvSpPr/>
          <p:nvPr/>
        </p:nvSpPr>
        <p:spPr>
          <a:xfrm>
            <a:off x="3913465" y="1956197"/>
            <a:ext cx="82868" cy="340043"/>
          </a:xfrm>
          <a:prstGeom prst="rect">
            <a:avLst/>
          </a:prstGeom>
          <a:noFill/>
          <a:ln/>
        </p:spPr>
        <p:txBody>
          <a:bodyPr wrap="none" lIns="0" tIns="0" rIns="0" bIns="0" rtlCol="0" anchor="t"/>
          <a:lstStyle/>
          <a:p>
            <a:pPr marL="0" indent="0" algn="ctr">
              <a:lnSpc>
                <a:spcPts val="2650"/>
              </a:lnSpc>
              <a:buNone/>
            </a:pPr>
            <a:r>
              <a:rPr lang="en-US" sz="1650" b="1" dirty="0">
                <a:solidFill>
                  <a:srgbClr val="2A2742"/>
                </a:solidFill>
                <a:latin typeface="Outfit Extra Bold" pitchFamily="34" charset="0"/>
                <a:ea typeface="Outfit Extra Bold" pitchFamily="34" charset="-122"/>
                <a:cs typeface="Outfit Extra Bold" pitchFamily="34" charset="-120"/>
              </a:rPr>
              <a:t>1</a:t>
            </a:r>
            <a:endParaRPr lang="en-US" sz="1650" dirty="0"/>
          </a:p>
        </p:txBody>
      </p:sp>
      <p:sp>
        <p:nvSpPr>
          <p:cNvPr id="5" name="Text 2">
            <a:extLst>
              <a:ext uri="{FF2B5EF4-FFF2-40B4-BE49-F238E27FC236}">
                <a16:creationId xmlns:a16="http://schemas.microsoft.com/office/drawing/2014/main" id="{E5F06C14-19C7-2C63-4EF8-307AE7785F80}"/>
              </a:ext>
            </a:extLst>
          </p:cNvPr>
          <p:cNvSpPr/>
          <p:nvPr/>
        </p:nvSpPr>
        <p:spPr>
          <a:xfrm>
            <a:off x="4790123" y="1644372"/>
            <a:ext cx="2124670" cy="265628"/>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Budget</a:t>
            </a:r>
            <a:endParaRPr lang="en-US" sz="1650" dirty="0"/>
          </a:p>
        </p:txBody>
      </p:sp>
      <p:sp>
        <p:nvSpPr>
          <p:cNvPr id="6" name="Text 3">
            <a:extLst>
              <a:ext uri="{FF2B5EF4-FFF2-40B4-BE49-F238E27FC236}">
                <a16:creationId xmlns:a16="http://schemas.microsoft.com/office/drawing/2014/main" id="{B060BEE8-FB7C-D05C-3694-2E8648307695}"/>
              </a:ext>
            </a:extLst>
          </p:cNvPr>
          <p:cNvSpPr/>
          <p:nvPr/>
        </p:nvSpPr>
        <p:spPr>
          <a:xfrm>
            <a:off x="4790123" y="2011918"/>
            <a:ext cx="7949446" cy="271939"/>
          </a:xfrm>
          <a:prstGeom prst="rect">
            <a:avLst/>
          </a:prstGeom>
          <a:noFill/>
          <a:ln/>
        </p:spPr>
        <p:txBody>
          <a:bodyPr wrap="non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Limited budget of $82,500 for development, hosting, and marketing, requiring efficient resource allocation.</a:t>
            </a:r>
            <a:endParaRPr lang="en-US" sz="1300" dirty="0"/>
          </a:p>
        </p:txBody>
      </p:sp>
      <p:sp>
        <p:nvSpPr>
          <p:cNvPr id="7" name="Shape 4">
            <a:extLst>
              <a:ext uri="{FF2B5EF4-FFF2-40B4-BE49-F238E27FC236}">
                <a16:creationId xmlns:a16="http://schemas.microsoft.com/office/drawing/2014/main" id="{384A5FD2-18E5-9ED7-F7F0-AD68FADF390D}"/>
              </a:ext>
            </a:extLst>
          </p:cNvPr>
          <p:cNvSpPr/>
          <p:nvPr/>
        </p:nvSpPr>
        <p:spPr>
          <a:xfrm>
            <a:off x="4662607" y="2601397"/>
            <a:ext cx="9330571" cy="11430"/>
          </a:xfrm>
          <a:prstGeom prst="roundRect">
            <a:avLst>
              <a:gd name="adj" fmla="val 624596"/>
            </a:avLst>
          </a:prstGeom>
          <a:solidFill>
            <a:srgbClr val="BDB8DF"/>
          </a:solidFill>
          <a:ln/>
        </p:spPr>
      </p:sp>
      <p:pic>
        <p:nvPicPr>
          <p:cNvPr id="8" name="Image 1" descr="preencoded.png">
            <a:extLst>
              <a:ext uri="{FF2B5EF4-FFF2-40B4-BE49-F238E27FC236}">
                <a16:creationId xmlns:a16="http://schemas.microsoft.com/office/drawing/2014/main" id="{B4490D65-DF9C-F4ED-E0A8-501E186CAC72}"/>
              </a:ext>
            </a:extLst>
          </p:cNvPr>
          <p:cNvPicPr>
            <a:picLocks noChangeAspect="1"/>
          </p:cNvPicPr>
          <p:nvPr/>
        </p:nvPicPr>
        <p:blipFill>
          <a:blip r:embed="rId3"/>
          <a:stretch>
            <a:fillRect/>
          </a:stretch>
        </p:blipFill>
        <p:spPr>
          <a:xfrm>
            <a:off x="2624376" y="2632115"/>
            <a:ext cx="2661166" cy="1251228"/>
          </a:xfrm>
          <a:prstGeom prst="rect">
            <a:avLst/>
          </a:prstGeom>
        </p:spPr>
      </p:pic>
      <p:sp>
        <p:nvSpPr>
          <p:cNvPr id="9" name="Text 5">
            <a:extLst>
              <a:ext uri="{FF2B5EF4-FFF2-40B4-BE49-F238E27FC236}">
                <a16:creationId xmlns:a16="http://schemas.microsoft.com/office/drawing/2014/main" id="{542EFB57-ACEA-3073-8198-4B893746B389}"/>
              </a:ext>
            </a:extLst>
          </p:cNvPr>
          <p:cNvSpPr/>
          <p:nvPr/>
        </p:nvSpPr>
        <p:spPr>
          <a:xfrm>
            <a:off x="3893701" y="3087648"/>
            <a:ext cx="122396" cy="340043"/>
          </a:xfrm>
          <a:prstGeom prst="rect">
            <a:avLst/>
          </a:prstGeom>
          <a:noFill/>
          <a:ln/>
        </p:spPr>
        <p:txBody>
          <a:bodyPr wrap="none" lIns="0" tIns="0" rIns="0" bIns="0" rtlCol="0" anchor="t"/>
          <a:lstStyle/>
          <a:p>
            <a:pPr marL="0" indent="0" algn="ctr">
              <a:lnSpc>
                <a:spcPts val="2650"/>
              </a:lnSpc>
              <a:buNone/>
            </a:pPr>
            <a:r>
              <a:rPr lang="en-US" sz="1650" b="1" dirty="0">
                <a:solidFill>
                  <a:srgbClr val="2A2742"/>
                </a:solidFill>
                <a:latin typeface="Outfit Extra Bold" pitchFamily="34" charset="0"/>
                <a:ea typeface="Outfit Extra Bold" pitchFamily="34" charset="-122"/>
                <a:cs typeface="Outfit Extra Bold" pitchFamily="34" charset="-120"/>
              </a:rPr>
              <a:t>2</a:t>
            </a:r>
            <a:endParaRPr lang="en-US" sz="1650" dirty="0"/>
          </a:p>
        </p:txBody>
      </p:sp>
      <p:sp>
        <p:nvSpPr>
          <p:cNvPr id="10" name="Text 6">
            <a:extLst>
              <a:ext uri="{FF2B5EF4-FFF2-40B4-BE49-F238E27FC236}">
                <a16:creationId xmlns:a16="http://schemas.microsoft.com/office/drawing/2014/main" id="{04A388DC-3BFD-8591-EE95-BE4C9049623B}"/>
              </a:ext>
            </a:extLst>
          </p:cNvPr>
          <p:cNvSpPr/>
          <p:nvPr/>
        </p:nvSpPr>
        <p:spPr>
          <a:xfrm>
            <a:off x="5455444" y="2937986"/>
            <a:ext cx="2124670" cy="265628"/>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Time</a:t>
            </a:r>
            <a:endParaRPr lang="en-US" sz="1650" dirty="0"/>
          </a:p>
        </p:txBody>
      </p:sp>
      <p:sp>
        <p:nvSpPr>
          <p:cNvPr id="11" name="Text 7">
            <a:extLst>
              <a:ext uri="{FF2B5EF4-FFF2-40B4-BE49-F238E27FC236}">
                <a16:creationId xmlns:a16="http://schemas.microsoft.com/office/drawing/2014/main" id="{C5721A96-CFAA-DE87-BE38-73F6B0309FDA}"/>
              </a:ext>
            </a:extLst>
          </p:cNvPr>
          <p:cNvSpPr/>
          <p:nvPr/>
        </p:nvSpPr>
        <p:spPr>
          <a:xfrm>
            <a:off x="5455444" y="3305532"/>
            <a:ext cx="6957893" cy="271939"/>
          </a:xfrm>
          <a:prstGeom prst="rect">
            <a:avLst/>
          </a:prstGeom>
          <a:noFill/>
          <a:ln/>
        </p:spPr>
        <p:txBody>
          <a:bodyPr wrap="non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A 6-month launch deadline, demanding efficient project management and swift development.</a:t>
            </a:r>
            <a:endParaRPr lang="en-US" sz="1300" dirty="0"/>
          </a:p>
        </p:txBody>
      </p:sp>
      <p:sp>
        <p:nvSpPr>
          <p:cNvPr id="12" name="Shape 8">
            <a:extLst>
              <a:ext uri="{FF2B5EF4-FFF2-40B4-BE49-F238E27FC236}">
                <a16:creationId xmlns:a16="http://schemas.microsoft.com/office/drawing/2014/main" id="{0E1C4738-66B1-5AD6-2422-A5BDFE0E5346}"/>
              </a:ext>
            </a:extLst>
          </p:cNvPr>
          <p:cNvSpPr/>
          <p:nvPr/>
        </p:nvSpPr>
        <p:spPr>
          <a:xfrm>
            <a:off x="5327928" y="3895011"/>
            <a:ext cx="8665250" cy="11430"/>
          </a:xfrm>
          <a:prstGeom prst="roundRect">
            <a:avLst>
              <a:gd name="adj" fmla="val 624596"/>
            </a:avLst>
          </a:prstGeom>
          <a:solidFill>
            <a:srgbClr val="BDB8DF"/>
          </a:solidFill>
          <a:ln/>
        </p:spPr>
      </p:sp>
      <p:pic>
        <p:nvPicPr>
          <p:cNvPr id="13" name="Image 2" descr="preencoded.png">
            <a:extLst>
              <a:ext uri="{FF2B5EF4-FFF2-40B4-BE49-F238E27FC236}">
                <a16:creationId xmlns:a16="http://schemas.microsoft.com/office/drawing/2014/main" id="{FEC6F5ED-7C03-ABFE-B9F6-75D34A7765A8}"/>
              </a:ext>
            </a:extLst>
          </p:cNvPr>
          <p:cNvPicPr>
            <a:picLocks noChangeAspect="1"/>
          </p:cNvPicPr>
          <p:nvPr/>
        </p:nvPicPr>
        <p:blipFill>
          <a:blip r:embed="rId4"/>
          <a:stretch>
            <a:fillRect/>
          </a:stretch>
        </p:blipFill>
        <p:spPr>
          <a:xfrm>
            <a:off x="1959054" y="3925729"/>
            <a:ext cx="3991808" cy="1251228"/>
          </a:xfrm>
          <a:prstGeom prst="rect">
            <a:avLst/>
          </a:prstGeom>
        </p:spPr>
      </p:pic>
      <p:sp>
        <p:nvSpPr>
          <p:cNvPr id="14" name="Text 9">
            <a:extLst>
              <a:ext uri="{FF2B5EF4-FFF2-40B4-BE49-F238E27FC236}">
                <a16:creationId xmlns:a16="http://schemas.microsoft.com/office/drawing/2014/main" id="{6E4D030F-8F99-E9B8-C0DA-ADE1E4884DF0}"/>
              </a:ext>
            </a:extLst>
          </p:cNvPr>
          <p:cNvSpPr/>
          <p:nvPr/>
        </p:nvSpPr>
        <p:spPr>
          <a:xfrm>
            <a:off x="3894415" y="4381262"/>
            <a:ext cx="120968" cy="340043"/>
          </a:xfrm>
          <a:prstGeom prst="rect">
            <a:avLst/>
          </a:prstGeom>
          <a:noFill/>
          <a:ln/>
        </p:spPr>
        <p:txBody>
          <a:bodyPr wrap="none" lIns="0" tIns="0" rIns="0" bIns="0" rtlCol="0" anchor="t"/>
          <a:lstStyle/>
          <a:p>
            <a:pPr marL="0" indent="0" algn="ctr">
              <a:lnSpc>
                <a:spcPts val="2650"/>
              </a:lnSpc>
              <a:buNone/>
            </a:pPr>
            <a:r>
              <a:rPr lang="en-US" sz="1650" b="1" dirty="0">
                <a:solidFill>
                  <a:srgbClr val="2A2742"/>
                </a:solidFill>
                <a:latin typeface="Outfit Extra Bold" pitchFamily="34" charset="0"/>
                <a:ea typeface="Outfit Extra Bold" pitchFamily="34" charset="-122"/>
                <a:cs typeface="Outfit Extra Bold" pitchFamily="34" charset="-120"/>
              </a:rPr>
              <a:t>3</a:t>
            </a:r>
            <a:endParaRPr lang="en-US" sz="1650" dirty="0"/>
          </a:p>
        </p:txBody>
      </p:sp>
      <p:sp>
        <p:nvSpPr>
          <p:cNvPr id="15" name="Text 10">
            <a:extLst>
              <a:ext uri="{FF2B5EF4-FFF2-40B4-BE49-F238E27FC236}">
                <a16:creationId xmlns:a16="http://schemas.microsoft.com/office/drawing/2014/main" id="{FEEEC761-8780-C880-2261-AEA2FAB09977}"/>
              </a:ext>
            </a:extLst>
          </p:cNvPr>
          <p:cNvSpPr/>
          <p:nvPr/>
        </p:nvSpPr>
        <p:spPr>
          <a:xfrm>
            <a:off x="6120765" y="4231600"/>
            <a:ext cx="2124670" cy="265628"/>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Technical</a:t>
            </a:r>
            <a:endParaRPr lang="en-US" sz="1650" dirty="0"/>
          </a:p>
        </p:txBody>
      </p:sp>
      <p:sp>
        <p:nvSpPr>
          <p:cNvPr id="16" name="Text 11">
            <a:extLst>
              <a:ext uri="{FF2B5EF4-FFF2-40B4-BE49-F238E27FC236}">
                <a16:creationId xmlns:a16="http://schemas.microsoft.com/office/drawing/2014/main" id="{7F6E6E32-3D5A-1F4D-4B53-4C8A86762E3A}"/>
              </a:ext>
            </a:extLst>
          </p:cNvPr>
          <p:cNvSpPr/>
          <p:nvPr/>
        </p:nvSpPr>
        <p:spPr>
          <a:xfrm>
            <a:off x="6120765" y="4599146"/>
            <a:ext cx="7725251" cy="271939"/>
          </a:xfrm>
          <a:prstGeom prst="rect">
            <a:avLst/>
          </a:prstGeom>
          <a:noFill/>
          <a:ln/>
        </p:spPr>
        <p:txBody>
          <a:bodyPr wrap="non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Integration with local payment gateways, requiring technical expertise and compatibility considerations.</a:t>
            </a:r>
            <a:endParaRPr lang="en-US" sz="1300" dirty="0"/>
          </a:p>
        </p:txBody>
      </p:sp>
      <p:sp>
        <p:nvSpPr>
          <p:cNvPr id="17" name="Shape 12">
            <a:extLst>
              <a:ext uri="{FF2B5EF4-FFF2-40B4-BE49-F238E27FC236}">
                <a16:creationId xmlns:a16="http://schemas.microsoft.com/office/drawing/2014/main" id="{64FDA6A9-62D3-4EE9-115A-6B00E45460F3}"/>
              </a:ext>
            </a:extLst>
          </p:cNvPr>
          <p:cNvSpPr/>
          <p:nvPr/>
        </p:nvSpPr>
        <p:spPr>
          <a:xfrm>
            <a:off x="5993249" y="5188625"/>
            <a:ext cx="7999928" cy="11430"/>
          </a:xfrm>
          <a:prstGeom prst="roundRect">
            <a:avLst>
              <a:gd name="adj" fmla="val 624596"/>
            </a:avLst>
          </a:prstGeom>
          <a:solidFill>
            <a:srgbClr val="BDB8DF"/>
          </a:solidFill>
          <a:ln/>
        </p:spPr>
      </p:sp>
      <p:pic>
        <p:nvPicPr>
          <p:cNvPr id="18" name="Image 3" descr="preencoded.png">
            <a:extLst>
              <a:ext uri="{FF2B5EF4-FFF2-40B4-BE49-F238E27FC236}">
                <a16:creationId xmlns:a16="http://schemas.microsoft.com/office/drawing/2014/main" id="{42181EDC-68C2-415F-413D-432225A0163D}"/>
              </a:ext>
            </a:extLst>
          </p:cNvPr>
          <p:cNvPicPr>
            <a:picLocks noChangeAspect="1"/>
          </p:cNvPicPr>
          <p:nvPr/>
        </p:nvPicPr>
        <p:blipFill>
          <a:blip r:embed="rId5"/>
          <a:stretch>
            <a:fillRect/>
          </a:stretch>
        </p:blipFill>
        <p:spPr>
          <a:xfrm>
            <a:off x="1293733" y="5219343"/>
            <a:ext cx="5322451" cy="1251228"/>
          </a:xfrm>
          <a:prstGeom prst="rect">
            <a:avLst/>
          </a:prstGeom>
        </p:spPr>
      </p:pic>
      <p:sp>
        <p:nvSpPr>
          <p:cNvPr id="19" name="Text 13">
            <a:extLst>
              <a:ext uri="{FF2B5EF4-FFF2-40B4-BE49-F238E27FC236}">
                <a16:creationId xmlns:a16="http://schemas.microsoft.com/office/drawing/2014/main" id="{A9BCC7BB-A3A7-8727-F076-7863EED640EC}"/>
              </a:ext>
            </a:extLst>
          </p:cNvPr>
          <p:cNvSpPr/>
          <p:nvPr/>
        </p:nvSpPr>
        <p:spPr>
          <a:xfrm>
            <a:off x="3889772" y="5674876"/>
            <a:ext cx="130254" cy="340043"/>
          </a:xfrm>
          <a:prstGeom prst="rect">
            <a:avLst/>
          </a:prstGeom>
          <a:noFill/>
          <a:ln/>
        </p:spPr>
        <p:txBody>
          <a:bodyPr wrap="none" lIns="0" tIns="0" rIns="0" bIns="0" rtlCol="0" anchor="t"/>
          <a:lstStyle/>
          <a:p>
            <a:pPr marL="0" indent="0" algn="ctr">
              <a:lnSpc>
                <a:spcPts val="2650"/>
              </a:lnSpc>
              <a:buNone/>
            </a:pPr>
            <a:r>
              <a:rPr lang="en-US" sz="1650" b="1" dirty="0">
                <a:solidFill>
                  <a:srgbClr val="2A2742"/>
                </a:solidFill>
                <a:latin typeface="Outfit Extra Bold" pitchFamily="34" charset="0"/>
                <a:ea typeface="Outfit Extra Bold" pitchFamily="34" charset="-122"/>
                <a:cs typeface="Outfit Extra Bold" pitchFamily="34" charset="-120"/>
              </a:rPr>
              <a:t>4</a:t>
            </a:r>
            <a:endParaRPr lang="en-US" sz="1650" dirty="0"/>
          </a:p>
        </p:txBody>
      </p:sp>
      <p:sp>
        <p:nvSpPr>
          <p:cNvPr id="20" name="Text 14">
            <a:extLst>
              <a:ext uri="{FF2B5EF4-FFF2-40B4-BE49-F238E27FC236}">
                <a16:creationId xmlns:a16="http://schemas.microsoft.com/office/drawing/2014/main" id="{75C49D08-B779-AF9C-6454-76E07C91F562}"/>
              </a:ext>
            </a:extLst>
          </p:cNvPr>
          <p:cNvSpPr/>
          <p:nvPr/>
        </p:nvSpPr>
        <p:spPr>
          <a:xfrm>
            <a:off x="6786086" y="5389245"/>
            <a:ext cx="2124670" cy="265628"/>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Legal</a:t>
            </a:r>
            <a:endParaRPr lang="en-US" sz="1650" dirty="0"/>
          </a:p>
        </p:txBody>
      </p:sp>
      <p:sp>
        <p:nvSpPr>
          <p:cNvPr id="21" name="Text 15">
            <a:extLst>
              <a:ext uri="{FF2B5EF4-FFF2-40B4-BE49-F238E27FC236}">
                <a16:creationId xmlns:a16="http://schemas.microsoft.com/office/drawing/2014/main" id="{F5BEF728-6B45-1589-B198-E96AFA89408F}"/>
              </a:ext>
            </a:extLst>
          </p:cNvPr>
          <p:cNvSpPr/>
          <p:nvPr/>
        </p:nvSpPr>
        <p:spPr>
          <a:xfrm>
            <a:off x="6786086" y="5756791"/>
            <a:ext cx="7079575" cy="543878"/>
          </a:xfrm>
          <a:prstGeom prst="rect">
            <a:avLst/>
          </a:prstGeom>
          <a:noFill/>
          <a:ln/>
        </p:spPr>
        <p:txBody>
          <a:bodyPr wrap="squar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Compliance with Palestinian commercial laws, requiring legal counsel and adherence to regulations.</a:t>
            </a:r>
            <a:endParaRPr lang="en-US" sz="1300" dirty="0"/>
          </a:p>
        </p:txBody>
      </p:sp>
      <p:sp>
        <p:nvSpPr>
          <p:cNvPr id="22" name="Shape 16">
            <a:extLst>
              <a:ext uri="{FF2B5EF4-FFF2-40B4-BE49-F238E27FC236}">
                <a16:creationId xmlns:a16="http://schemas.microsoft.com/office/drawing/2014/main" id="{E50225D6-3B37-3157-04BD-243E40ABCCF9}"/>
              </a:ext>
            </a:extLst>
          </p:cNvPr>
          <p:cNvSpPr/>
          <p:nvPr/>
        </p:nvSpPr>
        <p:spPr>
          <a:xfrm>
            <a:off x="6658570" y="6482239"/>
            <a:ext cx="7334607" cy="11430"/>
          </a:xfrm>
          <a:prstGeom prst="roundRect">
            <a:avLst>
              <a:gd name="adj" fmla="val 624596"/>
            </a:avLst>
          </a:prstGeom>
          <a:solidFill>
            <a:srgbClr val="BDB8DF"/>
          </a:solidFill>
          <a:ln/>
        </p:spPr>
      </p:sp>
      <p:pic>
        <p:nvPicPr>
          <p:cNvPr id="23" name="Image 4" descr="preencoded.png">
            <a:extLst>
              <a:ext uri="{FF2B5EF4-FFF2-40B4-BE49-F238E27FC236}">
                <a16:creationId xmlns:a16="http://schemas.microsoft.com/office/drawing/2014/main" id="{B7B6BFD9-691D-6CEF-3BB7-EECD6446F4A8}"/>
              </a:ext>
            </a:extLst>
          </p:cNvPr>
          <p:cNvPicPr>
            <a:picLocks noChangeAspect="1"/>
          </p:cNvPicPr>
          <p:nvPr/>
        </p:nvPicPr>
        <p:blipFill>
          <a:blip r:embed="rId6"/>
          <a:stretch>
            <a:fillRect/>
          </a:stretch>
        </p:blipFill>
        <p:spPr>
          <a:xfrm>
            <a:off x="628412" y="6512957"/>
            <a:ext cx="6653093" cy="1251228"/>
          </a:xfrm>
          <a:prstGeom prst="rect">
            <a:avLst/>
          </a:prstGeom>
        </p:spPr>
      </p:pic>
      <p:sp>
        <p:nvSpPr>
          <p:cNvPr id="24" name="Text 17">
            <a:extLst>
              <a:ext uri="{FF2B5EF4-FFF2-40B4-BE49-F238E27FC236}">
                <a16:creationId xmlns:a16="http://schemas.microsoft.com/office/drawing/2014/main" id="{639A9644-8A8A-F3D8-8B67-ACBD92500953}"/>
              </a:ext>
            </a:extLst>
          </p:cNvPr>
          <p:cNvSpPr/>
          <p:nvPr/>
        </p:nvSpPr>
        <p:spPr>
          <a:xfrm>
            <a:off x="3894534" y="6968490"/>
            <a:ext cx="120729" cy="340043"/>
          </a:xfrm>
          <a:prstGeom prst="rect">
            <a:avLst/>
          </a:prstGeom>
          <a:noFill/>
          <a:ln/>
        </p:spPr>
        <p:txBody>
          <a:bodyPr wrap="none" lIns="0" tIns="0" rIns="0" bIns="0" rtlCol="0" anchor="t"/>
          <a:lstStyle/>
          <a:p>
            <a:pPr marL="0" indent="0" algn="ctr">
              <a:lnSpc>
                <a:spcPts val="2650"/>
              </a:lnSpc>
              <a:buNone/>
            </a:pPr>
            <a:r>
              <a:rPr lang="en-US" sz="1650" b="1" dirty="0">
                <a:solidFill>
                  <a:srgbClr val="2A2742"/>
                </a:solidFill>
                <a:latin typeface="Outfit Extra Bold" pitchFamily="34" charset="0"/>
                <a:ea typeface="Outfit Extra Bold" pitchFamily="34" charset="-122"/>
                <a:cs typeface="Outfit Extra Bold" pitchFamily="34" charset="-120"/>
              </a:rPr>
              <a:t>5</a:t>
            </a:r>
            <a:endParaRPr lang="en-US" sz="1650" dirty="0"/>
          </a:p>
        </p:txBody>
      </p:sp>
      <p:sp>
        <p:nvSpPr>
          <p:cNvPr id="25" name="Text 18">
            <a:extLst>
              <a:ext uri="{FF2B5EF4-FFF2-40B4-BE49-F238E27FC236}">
                <a16:creationId xmlns:a16="http://schemas.microsoft.com/office/drawing/2014/main" id="{973B6FCC-4FD9-3915-5D63-114871D3A7D1}"/>
              </a:ext>
            </a:extLst>
          </p:cNvPr>
          <p:cNvSpPr/>
          <p:nvPr/>
        </p:nvSpPr>
        <p:spPr>
          <a:xfrm>
            <a:off x="7451408" y="6682859"/>
            <a:ext cx="2124670" cy="265628"/>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Resource</a:t>
            </a:r>
            <a:endParaRPr lang="en-US" sz="1650" dirty="0"/>
          </a:p>
        </p:txBody>
      </p:sp>
      <p:sp>
        <p:nvSpPr>
          <p:cNvPr id="26" name="Text 19">
            <a:extLst>
              <a:ext uri="{FF2B5EF4-FFF2-40B4-BE49-F238E27FC236}">
                <a16:creationId xmlns:a16="http://schemas.microsoft.com/office/drawing/2014/main" id="{7F4CDA0B-544C-B811-0588-11248FC45FB7}"/>
              </a:ext>
            </a:extLst>
          </p:cNvPr>
          <p:cNvSpPr/>
          <p:nvPr/>
        </p:nvSpPr>
        <p:spPr>
          <a:xfrm>
            <a:off x="7451408" y="7050405"/>
            <a:ext cx="6414254" cy="543878"/>
          </a:xfrm>
          <a:prstGeom prst="rect">
            <a:avLst/>
          </a:prstGeom>
          <a:noFill/>
          <a:ln/>
        </p:spPr>
        <p:txBody>
          <a:bodyPr wrap="squar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A 7-member development team, necessitating efficient collaboration and prioritization of tasks.</a:t>
            </a:r>
            <a:endParaRPr lang="en-US" sz="1300" dirty="0"/>
          </a:p>
        </p:txBody>
      </p:sp>
    </p:spTree>
    <p:extLst>
      <p:ext uri="{BB962C8B-B14F-4D97-AF65-F5344CB8AC3E}">
        <p14:creationId xmlns:p14="http://schemas.microsoft.com/office/powerpoint/2010/main" val="308808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6B9748E-F2B1-B9A6-0176-D54936F0E098}"/>
              </a:ext>
            </a:extLst>
          </p:cNvPr>
          <p:cNvSpPr/>
          <p:nvPr/>
        </p:nvSpPr>
        <p:spPr>
          <a:xfrm>
            <a:off x="793790" y="73402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Feasibility Study</a:t>
            </a:r>
            <a:endParaRPr lang="en-US" sz="4450" dirty="0"/>
          </a:p>
        </p:txBody>
      </p:sp>
      <p:sp>
        <p:nvSpPr>
          <p:cNvPr id="3" name="Shape 1">
            <a:extLst>
              <a:ext uri="{FF2B5EF4-FFF2-40B4-BE49-F238E27FC236}">
                <a16:creationId xmlns:a16="http://schemas.microsoft.com/office/drawing/2014/main" id="{0BBC13D5-3F59-14C6-23D2-068FF9B9FE8E}"/>
              </a:ext>
            </a:extLst>
          </p:cNvPr>
          <p:cNvSpPr/>
          <p:nvPr/>
        </p:nvSpPr>
        <p:spPr>
          <a:xfrm>
            <a:off x="793790" y="1896428"/>
            <a:ext cx="2173724" cy="1669852"/>
          </a:xfrm>
          <a:prstGeom prst="roundRect">
            <a:avLst>
              <a:gd name="adj" fmla="val 5705"/>
            </a:avLst>
          </a:prstGeom>
          <a:solidFill>
            <a:srgbClr val="E9E6FA"/>
          </a:solidFill>
          <a:ln w="7620">
            <a:solidFill>
              <a:srgbClr val="BDB8DF"/>
            </a:solidFill>
            <a:prstDash val="solid"/>
          </a:ln>
        </p:spPr>
      </p:sp>
      <p:sp>
        <p:nvSpPr>
          <p:cNvPr id="4" name="Text 2">
            <a:extLst>
              <a:ext uri="{FF2B5EF4-FFF2-40B4-BE49-F238E27FC236}">
                <a16:creationId xmlns:a16="http://schemas.microsoft.com/office/drawing/2014/main" id="{5FCEC1B7-224F-9AB9-424B-7E06A9D1F15F}"/>
              </a:ext>
            </a:extLst>
          </p:cNvPr>
          <p:cNvSpPr/>
          <p:nvPr/>
        </p:nvSpPr>
        <p:spPr>
          <a:xfrm>
            <a:off x="1028224" y="2504599"/>
            <a:ext cx="110609"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5" name="Text 3">
            <a:extLst>
              <a:ext uri="{FF2B5EF4-FFF2-40B4-BE49-F238E27FC236}">
                <a16:creationId xmlns:a16="http://schemas.microsoft.com/office/drawing/2014/main" id="{5034F3F8-8ACD-9C9D-13E6-97857A30054D}"/>
              </a:ext>
            </a:extLst>
          </p:cNvPr>
          <p:cNvSpPr/>
          <p:nvPr/>
        </p:nvSpPr>
        <p:spPr>
          <a:xfrm>
            <a:off x="3194328" y="212324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Executive Summary</a:t>
            </a:r>
            <a:endParaRPr lang="en-US" sz="2200" dirty="0"/>
          </a:p>
        </p:txBody>
      </p:sp>
      <p:sp>
        <p:nvSpPr>
          <p:cNvPr id="6" name="Text 4">
            <a:extLst>
              <a:ext uri="{FF2B5EF4-FFF2-40B4-BE49-F238E27FC236}">
                <a16:creationId xmlns:a16="http://schemas.microsoft.com/office/drawing/2014/main" id="{B554EAEB-4466-D5EE-A73D-5DF7669726BA}"/>
              </a:ext>
            </a:extLst>
          </p:cNvPr>
          <p:cNvSpPr/>
          <p:nvPr/>
        </p:nvSpPr>
        <p:spPr>
          <a:xfrm>
            <a:off x="3194328" y="2613660"/>
            <a:ext cx="10415468"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AutoHub is a technically and economically viable project, addressing a significant gap in the Palestinian automotive market.</a:t>
            </a:r>
            <a:endParaRPr lang="en-US" sz="1750" dirty="0"/>
          </a:p>
        </p:txBody>
      </p:sp>
      <p:sp>
        <p:nvSpPr>
          <p:cNvPr id="7" name="Shape 5">
            <a:extLst>
              <a:ext uri="{FF2B5EF4-FFF2-40B4-BE49-F238E27FC236}">
                <a16:creationId xmlns:a16="http://schemas.microsoft.com/office/drawing/2014/main" id="{23314305-4778-D39D-AE38-38F7C89D43F3}"/>
              </a:ext>
            </a:extLst>
          </p:cNvPr>
          <p:cNvSpPr/>
          <p:nvPr/>
        </p:nvSpPr>
        <p:spPr>
          <a:xfrm>
            <a:off x="3080861" y="3551039"/>
            <a:ext cx="10642402" cy="15240"/>
          </a:xfrm>
          <a:prstGeom prst="roundRect">
            <a:avLst>
              <a:gd name="adj" fmla="val 625116"/>
            </a:avLst>
          </a:prstGeom>
          <a:solidFill>
            <a:srgbClr val="BDB8DF"/>
          </a:solidFill>
          <a:ln/>
        </p:spPr>
      </p:sp>
      <p:sp>
        <p:nvSpPr>
          <p:cNvPr id="8" name="Shape 6">
            <a:extLst>
              <a:ext uri="{FF2B5EF4-FFF2-40B4-BE49-F238E27FC236}">
                <a16:creationId xmlns:a16="http://schemas.microsoft.com/office/drawing/2014/main" id="{D5612D6B-0E93-3F6A-49CB-E672E7326695}"/>
              </a:ext>
            </a:extLst>
          </p:cNvPr>
          <p:cNvSpPr/>
          <p:nvPr/>
        </p:nvSpPr>
        <p:spPr>
          <a:xfrm>
            <a:off x="793790" y="3679627"/>
            <a:ext cx="4347567" cy="1669852"/>
          </a:xfrm>
          <a:prstGeom prst="roundRect">
            <a:avLst>
              <a:gd name="adj" fmla="val 5705"/>
            </a:avLst>
          </a:prstGeom>
          <a:solidFill>
            <a:srgbClr val="E9E6FA"/>
          </a:solidFill>
          <a:ln w="7620">
            <a:solidFill>
              <a:srgbClr val="BDB8DF"/>
            </a:solidFill>
            <a:prstDash val="solid"/>
          </a:ln>
        </p:spPr>
      </p:sp>
      <p:sp>
        <p:nvSpPr>
          <p:cNvPr id="9" name="Text 7">
            <a:extLst>
              <a:ext uri="{FF2B5EF4-FFF2-40B4-BE49-F238E27FC236}">
                <a16:creationId xmlns:a16="http://schemas.microsoft.com/office/drawing/2014/main" id="{7B75EBA5-7E10-7A75-ED0D-04191B0B6861}"/>
              </a:ext>
            </a:extLst>
          </p:cNvPr>
          <p:cNvSpPr/>
          <p:nvPr/>
        </p:nvSpPr>
        <p:spPr>
          <a:xfrm>
            <a:off x="1028224" y="4287798"/>
            <a:ext cx="163235"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10" name="Text 8">
            <a:extLst>
              <a:ext uri="{FF2B5EF4-FFF2-40B4-BE49-F238E27FC236}">
                <a16:creationId xmlns:a16="http://schemas.microsoft.com/office/drawing/2014/main" id="{36EC2E09-00C6-AE02-963A-D4D91BD6515F}"/>
              </a:ext>
            </a:extLst>
          </p:cNvPr>
          <p:cNvSpPr/>
          <p:nvPr/>
        </p:nvSpPr>
        <p:spPr>
          <a:xfrm>
            <a:off x="5368171" y="390644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Market Study</a:t>
            </a:r>
            <a:endParaRPr lang="en-US" sz="2200" dirty="0"/>
          </a:p>
        </p:txBody>
      </p:sp>
      <p:sp>
        <p:nvSpPr>
          <p:cNvPr id="11" name="Text 9">
            <a:extLst>
              <a:ext uri="{FF2B5EF4-FFF2-40B4-BE49-F238E27FC236}">
                <a16:creationId xmlns:a16="http://schemas.microsoft.com/office/drawing/2014/main" id="{E05CFD31-BF81-A2BA-A898-09A1E974B46A}"/>
              </a:ext>
            </a:extLst>
          </p:cNvPr>
          <p:cNvSpPr/>
          <p:nvPr/>
        </p:nvSpPr>
        <p:spPr>
          <a:xfrm>
            <a:off x="5368171" y="4396859"/>
            <a:ext cx="8241625"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The target audience includes car owners, dealers, and repair workshops, with limited competition offering comprehensive services.</a:t>
            </a:r>
            <a:endParaRPr lang="en-US" sz="1750" dirty="0"/>
          </a:p>
        </p:txBody>
      </p:sp>
      <p:sp>
        <p:nvSpPr>
          <p:cNvPr id="12" name="Shape 10">
            <a:extLst>
              <a:ext uri="{FF2B5EF4-FFF2-40B4-BE49-F238E27FC236}">
                <a16:creationId xmlns:a16="http://schemas.microsoft.com/office/drawing/2014/main" id="{C3BF9C52-F6C2-D06B-1E46-3D725F4C2083}"/>
              </a:ext>
            </a:extLst>
          </p:cNvPr>
          <p:cNvSpPr/>
          <p:nvPr/>
        </p:nvSpPr>
        <p:spPr>
          <a:xfrm>
            <a:off x="5254704" y="5334238"/>
            <a:ext cx="8468558" cy="15240"/>
          </a:xfrm>
          <a:prstGeom prst="roundRect">
            <a:avLst>
              <a:gd name="adj" fmla="val 625116"/>
            </a:avLst>
          </a:prstGeom>
          <a:solidFill>
            <a:srgbClr val="BDB8DF"/>
          </a:solidFill>
          <a:ln/>
        </p:spPr>
      </p:sp>
      <p:sp>
        <p:nvSpPr>
          <p:cNvPr id="13" name="Shape 11">
            <a:extLst>
              <a:ext uri="{FF2B5EF4-FFF2-40B4-BE49-F238E27FC236}">
                <a16:creationId xmlns:a16="http://schemas.microsoft.com/office/drawing/2014/main" id="{AD9DB1D7-5027-0E9C-651E-E59C42747B53}"/>
              </a:ext>
            </a:extLst>
          </p:cNvPr>
          <p:cNvSpPr/>
          <p:nvPr/>
        </p:nvSpPr>
        <p:spPr>
          <a:xfrm>
            <a:off x="793790" y="5462826"/>
            <a:ext cx="6521410" cy="2032754"/>
          </a:xfrm>
          <a:prstGeom prst="roundRect">
            <a:avLst>
              <a:gd name="adj" fmla="val 4687"/>
            </a:avLst>
          </a:prstGeom>
          <a:solidFill>
            <a:srgbClr val="E9E6FA"/>
          </a:solidFill>
          <a:ln w="7620">
            <a:solidFill>
              <a:srgbClr val="BDB8DF"/>
            </a:solidFill>
            <a:prstDash val="solid"/>
          </a:ln>
        </p:spPr>
      </p:sp>
      <p:sp>
        <p:nvSpPr>
          <p:cNvPr id="14" name="Text 12">
            <a:extLst>
              <a:ext uri="{FF2B5EF4-FFF2-40B4-BE49-F238E27FC236}">
                <a16:creationId xmlns:a16="http://schemas.microsoft.com/office/drawing/2014/main" id="{87FC4EC7-A5A0-774E-09F8-C465695EA940}"/>
              </a:ext>
            </a:extLst>
          </p:cNvPr>
          <p:cNvSpPr/>
          <p:nvPr/>
        </p:nvSpPr>
        <p:spPr>
          <a:xfrm>
            <a:off x="1028224" y="6252448"/>
            <a:ext cx="161330"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5" name="Text 13">
            <a:extLst>
              <a:ext uri="{FF2B5EF4-FFF2-40B4-BE49-F238E27FC236}">
                <a16:creationId xmlns:a16="http://schemas.microsoft.com/office/drawing/2014/main" id="{1A455ED6-F10C-624B-788E-AB9BA4C7652A}"/>
              </a:ext>
            </a:extLst>
          </p:cNvPr>
          <p:cNvSpPr/>
          <p:nvPr/>
        </p:nvSpPr>
        <p:spPr>
          <a:xfrm>
            <a:off x="7542014" y="568964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Financial Analysis</a:t>
            </a:r>
            <a:endParaRPr lang="en-US" sz="2200" dirty="0"/>
          </a:p>
        </p:txBody>
      </p:sp>
      <p:sp>
        <p:nvSpPr>
          <p:cNvPr id="16" name="Text 14">
            <a:extLst>
              <a:ext uri="{FF2B5EF4-FFF2-40B4-BE49-F238E27FC236}">
                <a16:creationId xmlns:a16="http://schemas.microsoft.com/office/drawing/2014/main" id="{13C30698-C43B-80D2-5B09-01106799939A}"/>
              </a:ext>
            </a:extLst>
          </p:cNvPr>
          <p:cNvSpPr/>
          <p:nvPr/>
        </p:nvSpPr>
        <p:spPr>
          <a:xfrm>
            <a:off x="7542014" y="6180058"/>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Projected revenue streams from user subscriptions, commission fees, and advertising, indicating potential for profitability.</a:t>
            </a:r>
            <a:endParaRPr lang="en-US" sz="1750" dirty="0"/>
          </a:p>
        </p:txBody>
      </p:sp>
    </p:spTree>
    <p:extLst>
      <p:ext uri="{BB962C8B-B14F-4D97-AF65-F5344CB8AC3E}">
        <p14:creationId xmlns:p14="http://schemas.microsoft.com/office/powerpoint/2010/main" val="2520071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DAB7C40-F2BC-7800-EDD5-C62FF6E01040}"/>
              </a:ext>
            </a:extLst>
          </p:cNvPr>
          <p:cNvSpPr/>
          <p:nvPr/>
        </p:nvSpPr>
        <p:spPr>
          <a:xfrm>
            <a:off x="793790" y="2358509"/>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Project Overview</a:t>
            </a:r>
            <a:endParaRPr lang="en-US" sz="4450" dirty="0"/>
          </a:p>
        </p:txBody>
      </p:sp>
      <p:sp>
        <p:nvSpPr>
          <p:cNvPr id="3" name="Text 1">
            <a:extLst>
              <a:ext uri="{FF2B5EF4-FFF2-40B4-BE49-F238E27FC236}">
                <a16:creationId xmlns:a16="http://schemas.microsoft.com/office/drawing/2014/main" id="{7FB7E2AC-A8E9-C9F2-C8F5-70702CFF9F6C}"/>
              </a:ext>
            </a:extLst>
          </p:cNvPr>
          <p:cNvSpPr/>
          <p:nvPr/>
        </p:nvSpPr>
        <p:spPr>
          <a:xfrm>
            <a:off x="7591901"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Market Need</a:t>
            </a:r>
            <a:endParaRPr lang="en-US" sz="2200" dirty="0"/>
          </a:p>
        </p:txBody>
      </p:sp>
      <p:sp>
        <p:nvSpPr>
          <p:cNvPr id="4" name="Text 2">
            <a:extLst>
              <a:ext uri="{FF2B5EF4-FFF2-40B4-BE49-F238E27FC236}">
                <a16:creationId xmlns:a16="http://schemas.microsoft.com/office/drawing/2014/main" id="{06C99E37-9C49-F588-1414-0BEAA34A98EE}"/>
              </a:ext>
            </a:extLst>
          </p:cNvPr>
          <p:cNvSpPr/>
          <p:nvPr/>
        </p:nvSpPr>
        <p:spPr>
          <a:xfrm>
            <a:off x="759190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Palestine lacks a centralized platform for car-related transactions, making it challenging to find reliable sellers, rent vehicles, or source spare parts. AutoHub aims to bridge this gap.</a:t>
            </a:r>
            <a:endParaRPr lang="en-US" sz="1750" dirty="0"/>
          </a:p>
        </p:txBody>
      </p:sp>
      <p:sp>
        <p:nvSpPr>
          <p:cNvPr id="5" name="Text 3">
            <a:extLst>
              <a:ext uri="{FF2B5EF4-FFF2-40B4-BE49-F238E27FC236}">
                <a16:creationId xmlns:a16="http://schemas.microsoft.com/office/drawing/2014/main" id="{F2F39F34-1E3E-0EA8-B883-B9F1722333A8}"/>
              </a:ext>
            </a:extLst>
          </p:cNvPr>
          <p:cNvSpPr/>
          <p:nvPr/>
        </p:nvSpPr>
        <p:spPr>
          <a:xfrm>
            <a:off x="786170"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Target Audience</a:t>
            </a:r>
            <a:endParaRPr lang="en-US" sz="2200" dirty="0"/>
          </a:p>
        </p:txBody>
      </p:sp>
      <p:sp>
        <p:nvSpPr>
          <p:cNvPr id="6" name="Text 4">
            <a:extLst>
              <a:ext uri="{FF2B5EF4-FFF2-40B4-BE49-F238E27FC236}">
                <a16:creationId xmlns:a16="http://schemas.microsoft.com/office/drawing/2014/main" id="{63FABA44-8652-DC52-6DE3-46118B002A34}"/>
              </a:ext>
            </a:extLst>
          </p:cNvPr>
          <p:cNvSpPr/>
          <p:nvPr/>
        </p:nvSpPr>
        <p:spPr>
          <a:xfrm>
            <a:off x="786170"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Our primary target audience includes individuals seeking to buy, sell, or rent cars, as well as businesses involved in automotive sales, spare parts, and repairs.</a:t>
            </a:r>
            <a:endParaRPr lang="en-US" sz="1750" dirty="0"/>
          </a:p>
        </p:txBody>
      </p:sp>
    </p:spTree>
    <p:extLst>
      <p:ext uri="{BB962C8B-B14F-4D97-AF65-F5344CB8AC3E}">
        <p14:creationId xmlns:p14="http://schemas.microsoft.com/office/powerpoint/2010/main" val="3508564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7723777-796B-BEBA-2756-0A75EBD22438}"/>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6E14C460-5D22-F4F9-62AF-1B932840F946}"/>
              </a:ext>
            </a:extLst>
          </p:cNvPr>
          <p:cNvSpPr/>
          <p:nvPr/>
        </p:nvSpPr>
        <p:spPr>
          <a:xfrm>
            <a:off x="6280190" y="124741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Key Features</a:t>
            </a:r>
            <a:endParaRPr lang="en-US" sz="4450" dirty="0"/>
          </a:p>
        </p:txBody>
      </p:sp>
      <p:sp>
        <p:nvSpPr>
          <p:cNvPr id="4" name="Shape 1">
            <a:extLst>
              <a:ext uri="{FF2B5EF4-FFF2-40B4-BE49-F238E27FC236}">
                <a16:creationId xmlns:a16="http://schemas.microsoft.com/office/drawing/2014/main" id="{20EB5D57-7F82-E2A0-A69B-9AE57573006E}"/>
              </a:ext>
            </a:extLst>
          </p:cNvPr>
          <p:cNvSpPr/>
          <p:nvPr/>
        </p:nvSpPr>
        <p:spPr>
          <a:xfrm>
            <a:off x="6280190" y="2296358"/>
            <a:ext cx="3664863" cy="2773799"/>
          </a:xfrm>
          <a:prstGeom prst="roundRect">
            <a:avLst>
              <a:gd name="adj" fmla="val 3435"/>
            </a:avLst>
          </a:prstGeom>
          <a:solidFill>
            <a:srgbClr val="E9E6FA"/>
          </a:solidFill>
          <a:ln w="7620">
            <a:solidFill>
              <a:srgbClr val="BDB8DF"/>
            </a:solidFill>
            <a:prstDash val="solid"/>
          </a:ln>
        </p:spPr>
      </p:sp>
      <p:sp>
        <p:nvSpPr>
          <p:cNvPr id="5" name="Text 2">
            <a:extLst>
              <a:ext uri="{FF2B5EF4-FFF2-40B4-BE49-F238E27FC236}">
                <a16:creationId xmlns:a16="http://schemas.microsoft.com/office/drawing/2014/main" id="{6A72BE4B-8270-7259-9AC9-3926A4363574}"/>
              </a:ext>
            </a:extLst>
          </p:cNvPr>
          <p:cNvSpPr/>
          <p:nvPr/>
        </p:nvSpPr>
        <p:spPr>
          <a:xfrm>
            <a:off x="6514624" y="253079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Car Listings</a:t>
            </a:r>
            <a:endParaRPr lang="en-US" sz="2200" dirty="0"/>
          </a:p>
        </p:txBody>
      </p:sp>
      <p:sp>
        <p:nvSpPr>
          <p:cNvPr id="6" name="Text 3">
            <a:extLst>
              <a:ext uri="{FF2B5EF4-FFF2-40B4-BE49-F238E27FC236}">
                <a16:creationId xmlns:a16="http://schemas.microsoft.com/office/drawing/2014/main" id="{9A6EC6AD-025B-1D67-008F-0817B06C2BF9}"/>
              </a:ext>
            </a:extLst>
          </p:cNvPr>
          <p:cNvSpPr/>
          <p:nvPr/>
        </p:nvSpPr>
        <p:spPr>
          <a:xfrm>
            <a:off x="6514624" y="3021211"/>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Users can browse a comprehensive selection of cars for sale or rent, including details like year, mileage, price, and photos.</a:t>
            </a:r>
            <a:endParaRPr lang="en-US" sz="1750" dirty="0"/>
          </a:p>
        </p:txBody>
      </p:sp>
      <p:sp>
        <p:nvSpPr>
          <p:cNvPr id="7" name="Shape 4">
            <a:extLst>
              <a:ext uri="{FF2B5EF4-FFF2-40B4-BE49-F238E27FC236}">
                <a16:creationId xmlns:a16="http://schemas.microsoft.com/office/drawing/2014/main" id="{3C6C0F38-D4B6-FC52-3634-AAEFE869C361}"/>
              </a:ext>
            </a:extLst>
          </p:cNvPr>
          <p:cNvSpPr/>
          <p:nvPr/>
        </p:nvSpPr>
        <p:spPr>
          <a:xfrm>
            <a:off x="10171867" y="2296358"/>
            <a:ext cx="3664863" cy="2773799"/>
          </a:xfrm>
          <a:prstGeom prst="roundRect">
            <a:avLst>
              <a:gd name="adj" fmla="val 3435"/>
            </a:avLst>
          </a:prstGeom>
          <a:solidFill>
            <a:srgbClr val="E9E6FA"/>
          </a:solidFill>
          <a:ln w="7620">
            <a:solidFill>
              <a:srgbClr val="BDB8DF"/>
            </a:solidFill>
            <a:prstDash val="solid"/>
          </a:ln>
        </p:spPr>
      </p:sp>
      <p:sp>
        <p:nvSpPr>
          <p:cNvPr id="8" name="Text 5">
            <a:extLst>
              <a:ext uri="{FF2B5EF4-FFF2-40B4-BE49-F238E27FC236}">
                <a16:creationId xmlns:a16="http://schemas.microsoft.com/office/drawing/2014/main" id="{AA8C6144-057A-FD64-0FFD-DE72911ECAAC}"/>
              </a:ext>
            </a:extLst>
          </p:cNvPr>
          <p:cNvSpPr/>
          <p:nvPr/>
        </p:nvSpPr>
        <p:spPr>
          <a:xfrm>
            <a:off x="10406301" y="253079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Spare Parts Search</a:t>
            </a:r>
            <a:endParaRPr lang="en-US" sz="2200" dirty="0"/>
          </a:p>
        </p:txBody>
      </p:sp>
      <p:sp>
        <p:nvSpPr>
          <p:cNvPr id="9" name="Text 6">
            <a:extLst>
              <a:ext uri="{FF2B5EF4-FFF2-40B4-BE49-F238E27FC236}">
                <a16:creationId xmlns:a16="http://schemas.microsoft.com/office/drawing/2014/main" id="{1B06C0D9-BD5D-2FF6-C700-520BD2FCB3EE}"/>
              </a:ext>
            </a:extLst>
          </p:cNvPr>
          <p:cNvSpPr/>
          <p:nvPr/>
        </p:nvSpPr>
        <p:spPr>
          <a:xfrm>
            <a:off x="10406301" y="3021211"/>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 powerful search engine allows users to find the specific spare parts they need, ensuring compatibility with their vehicles.</a:t>
            </a:r>
            <a:endParaRPr lang="en-US" sz="1750" dirty="0"/>
          </a:p>
        </p:txBody>
      </p:sp>
      <p:sp>
        <p:nvSpPr>
          <p:cNvPr id="10" name="Shape 7">
            <a:extLst>
              <a:ext uri="{FF2B5EF4-FFF2-40B4-BE49-F238E27FC236}">
                <a16:creationId xmlns:a16="http://schemas.microsoft.com/office/drawing/2014/main" id="{A6BDD9AA-01AC-2376-55B2-1EAD6173B408}"/>
              </a:ext>
            </a:extLst>
          </p:cNvPr>
          <p:cNvSpPr/>
          <p:nvPr/>
        </p:nvSpPr>
        <p:spPr>
          <a:xfrm>
            <a:off x="6280190" y="5296972"/>
            <a:ext cx="7556421" cy="1685092"/>
          </a:xfrm>
          <a:prstGeom prst="roundRect">
            <a:avLst>
              <a:gd name="adj" fmla="val 5654"/>
            </a:avLst>
          </a:prstGeom>
          <a:solidFill>
            <a:srgbClr val="E9E6FA"/>
          </a:solidFill>
          <a:ln w="7620">
            <a:solidFill>
              <a:srgbClr val="BDB8DF"/>
            </a:solidFill>
            <a:prstDash val="solid"/>
          </a:ln>
        </p:spPr>
      </p:sp>
      <p:sp>
        <p:nvSpPr>
          <p:cNvPr id="11" name="Text 8">
            <a:extLst>
              <a:ext uri="{FF2B5EF4-FFF2-40B4-BE49-F238E27FC236}">
                <a16:creationId xmlns:a16="http://schemas.microsoft.com/office/drawing/2014/main" id="{DD350C90-33A9-B8DC-BD5A-4C76B4912205}"/>
              </a:ext>
            </a:extLst>
          </p:cNvPr>
          <p:cNvSpPr/>
          <p:nvPr/>
        </p:nvSpPr>
        <p:spPr>
          <a:xfrm>
            <a:off x="6514624" y="5531406"/>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Dealer Dashboard</a:t>
            </a:r>
            <a:endParaRPr lang="en-US" sz="2200" dirty="0"/>
          </a:p>
        </p:txBody>
      </p:sp>
      <p:sp>
        <p:nvSpPr>
          <p:cNvPr id="12" name="Text 9">
            <a:extLst>
              <a:ext uri="{FF2B5EF4-FFF2-40B4-BE49-F238E27FC236}">
                <a16:creationId xmlns:a16="http://schemas.microsoft.com/office/drawing/2014/main" id="{89905AD2-ACE5-15EE-FD8A-299E5BEF61FA}"/>
              </a:ext>
            </a:extLst>
          </p:cNvPr>
          <p:cNvSpPr/>
          <p:nvPr/>
        </p:nvSpPr>
        <p:spPr>
          <a:xfrm>
            <a:off x="6514624" y="6021824"/>
            <a:ext cx="7087553"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Dealers can manage their listings, track inventory, and monitor sales and customer interactions through a dedicated dashboard.</a:t>
            </a:r>
            <a:endParaRPr lang="en-US" sz="1750" dirty="0"/>
          </a:p>
        </p:txBody>
      </p:sp>
    </p:spTree>
    <p:extLst>
      <p:ext uri="{BB962C8B-B14F-4D97-AF65-F5344CB8AC3E}">
        <p14:creationId xmlns:p14="http://schemas.microsoft.com/office/powerpoint/2010/main" val="1925274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897929A-8AE4-2FCA-5860-212896E488C3}"/>
              </a:ext>
            </a:extLst>
          </p:cNvPr>
          <p:cNvSpPr/>
          <p:nvPr/>
        </p:nvSpPr>
        <p:spPr>
          <a:xfrm>
            <a:off x="793790" y="2358509"/>
            <a:ext cx="5934551"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Technical Architecture</a:t>
            </a:r>
            <a:endParaRPr lang="en-US" sz="4450" dirty="0"/>
          </a:p>
        </p:txBody>
      </p:sp>
      <p:sp>
        <p:nvSpPr>
          <p:cNvPr id="3" name="Text 1">
            <a:extLst>
              <a:ext uri="{FF2B5EF4-FFF2-40B4-BE49-F238E27FC236}">
                <a16:creationId xmlns:a16="http://schemas.microsoft.com/office/drawing/2014/main" id="{1ADCF68D-5510-CC37-0D16-4C06DFDE8EE6}"/>
              </a:ext>
            </a:extLst>
          </p:cNvPr>
          <p:cNvSpPr/>
          <p:nvPr/>
        </p:nvSpPr>
        <p:spPr>
          <a:xfrm>
            <a:off x="9858494"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Frontend</a:t>
            </a:r>
            <a:endParaRPr lang="en-US" sz="2200" dirty="0"/>
          </a:p>
        </p:txBody>
      </p:sp>
      <p:sp>
        <p:nvSpPr>
          <p:cNvPr id="4" name="Text 2">
            <a:extLst>
              <a:ext uri="{FF2B5EF4-FFF2-40B4-BE49-F238E27FC236}">
                <a16:creationId xmlns:a16="http://schemas.microsoft.com/office/drawing/2014/main" id="{A97F83F8-55AC-D911-443E-034DB407CF82}"/>
              </a:ext>
            </a:extLst>
          </p:cNvPr>
          <p:cNvSpPr/>
          <p:nvPr/>
        </p:nvSpPr>
        <p:spPr>
          <a:xfrm>
            <a:off x="9858494"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React.js is used for building a dynamic and responsive user interface, ensuring a smooth and intuitive experience for users.</a:t>
            </a:r>
            <a:endParaRPr lang="en-US" sz="1750" dirty="0"/>
          </a:p>
        </p:txBody>
      </p:sp>
      <p:sp>
        <p:nvSpPr>
          <p:cNvPr id="5" name="Text 3">
            <a:extLst>
              <a:ext uri="{FF2B5EF4-FFF2-40B4-BE49-F238E27FC236}">
                <a16:creationId xmlns:a16="http://schemas.microsoft.com/office/drawing/2014/main" id="{9268E3D5-4F0A-8B1B-3D82-F9129344DADD}"/>
              </a:ext>
            </a:extLst>
          </p:cNvPr>
          <p:cNvSpPr/>
          <p:nvPr/>
        </p:nvSpPr>
        <p:spPr>
          <a:xfrm>
            <a:off x="5319355"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Backend</a:t>
            </a:r>
            <a:endParaRPr lang="en-US" sz="2200" dirty="0"/>
          </a:p>
        </p:txBody>
      </p:sp>
      <p:sp>
        <p:nvSpPr>
          <p:cNvPr id="6" name="Text 4">
            <a:extLst>
              <a:ext uri="{FF2B5EF4-FFF2-40B4-BE49-F238E27FC236}">
                <a16:creationId xmlns:a16="http://schemas.microsoft.com/office/drawing/2014/main" id="{6C7E7601-8E66-1D85-ABFB-6D94EF6DFC27}"/>
              </a:ext>
            </a:extLst>
          </p:cNvPr>
          <p:cNvSpPr/>
          <p:nvPr/>
        </p:nvSpPr>
        <p:spPr>
          <a:xfrm>
            <a:off x="5319355"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Node.js powers the server-side logic, handling data processing, user authentication, and API requests.</a:t>
            </a:r>
            <a:endParaRPr lang="en-US" sz="1750" dirty="0"/>
          </a:p>
        </p:txBody>
      </p:sp>
      <p:sp>
        <p:nvSpPr>
          <p:cNvPr id="7" name="Text 5">
            <a:extLst>
              <a:ext uri="{FF2B5EF4-FFF2-40B4-BE49-F238E27FC236}">
                <a16:creationId xmlns:a16="http://schemas.microsoft.com/office/drawing/2014/main" id="{CAD7F7E8-0D28-26EB-D525-4F07774A1551}"/>
              </a:ext>
            </a:extLst>
          </p:cNvPr>
          <p:cNvSpPr/>
          <p:nvPr/>
        </p:nvSpPr>
        <p:spPr>
          <a:xfrm>
            <a:off x="780217"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Database</a:t>
            </a:r>
            <a:endParaRPr lang="en-US" sz="2200" dirty="0"/>
          </a:p>
        </p:txBody>
      </p:sp>
      <p:sp>
        <p:nvSpPr>
          <p:cNvPr id="8" name="Text 6">
            <a:extLst>
              <a:ext uri="{FF2B5EF4-FFF2-40B4-BE49-F238E27FC236}">
                <a16:creationId xmlns:a16="http://schemas.microsoft.com/office/drawing/2014/main" id="{0628765C-35CA-1B09-880D-1324138315B8}"/>
              </a:ext>
            </a:extLst>
          </p:cNvPr>
          <p:cNvSpPr/>
          <p:nvPr/>
        </p:nvSpPr>
        <p:spPr>
          <a:xfrm>
            <a:off x="78021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PostgreSQL provides a robust and reliable database system for storing and managing all platform data, ensuring data integrity.</a:t>
            </a:r>
            <a:endParaRPr lang="en-US" sz="1750" dirty="0"/>
          </a:p>
        </p:txBody>
      </p:sp>
    </p:spTree>
    <p:extLst>
      <p:ext uri="{BB962C8B-B14F-4D97-AF65-F5344CB8AC3E}">
        <p14:creationId xmlns:p14="http://schemas.microsoft.com/office/powerpoint/2010/main" val="2763104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D0A8213-E4BC-11B5-DF04-9724E701532B}"/>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5545D47E-7787-42D5-0531-1327266B94DD}"/>
              </a:ext>
            </a:extLst>
          </p:cNvPr>
          <p:cNvSpPr/>
          <p:nvPr/>
        </p:nvSpPr>
        <p:spPr>
          <a:xfrm>
            <a:off x="773073" y="608648"/>
            <a:ext cx="6390799" cy="690205"/>
          </a:xfrm>
          <a:prstGeom prst="rect">
            <a:avLst/>
          </a:prstGeom>
          <a:noFill/>
          <a:ln/>
        </p:spPr>
        <p:txBody>
          <a:bodyPr wrap="none" lIns="0" tIns="0" rIns="0" bIns="0" rtlCol="0" anchor="t"/>
          <a:lstStyle/>
          <a:p>
            <a:pPr marL="0" indent="0">
              <a:lnSpc>
                <a:spcPts val="5400"/>
              </a:lnSpc>
              <a:buNone/>
            </a:pPr>
            <a:r>
              <a:rPr lang="en-US" sz="4300" b="1" dirty="0">
                <a:solidFill>
                  <a:srgbClr val="231971"/>
                </a:solidFill>
                <a:latin typeface="Outfit Extra Bold" pitchFamily="34" charset="0"/>
                <a:ea typeface="Outfit Extra Bold" pitchFamily="34" charset="-122"/>
                <a:cs typeface="Outfit Extra Bold" pitchFamily="34" charset="-120"/>
              </a:rPr>
              <a:t>Third-Party Integrations</a:t>
            </a:r>
            <a:endParaRPr lang="en-US" sz="4300" dirty="0"/>
          </a:p>
        </p:txBody>
      </p:sp>
      <p:pic>
        <p:nvPicPr>
          <p:cNvPr id="4" name="Image 1" descr="preencoded.png">
            <a:extLst>
              <a:ext uri="{FF2B5EF4-FFF2-40B4-BE49-F238E27FC236}">
                <a16:creationId xmlns:a16="http://schemas.microsoft.com/office/drawing/2014/main" id="{D1565E7E-E56B-0D00-7420-CA0D88C23514}"/>
              </a:ext>
            </a:extLst>
          </p:cNvPr>
          <p:cNvPicPr>
            <a:picLocks noChangeAspect="1"/>
          </p:cNvPicPr>
          <p:nvPr/>
        </p:nvPicPr>
        <p:blipFill>
          <a:blip r:embed="rId3"/>
          <a:stretch>
            <a:fillRect/>
          </a:stretch>
        </p:blipFill>
        <p:spPr>
          <a:xfrm>
            <a:off x="773073" y="1630085"/>
            <a:ext cx="552212" cy="552212"/>
          </a:xfrm>
          <a:prstGeom prst="rect">
            <a:avLst/>
          </a:prstGeom>
        </p:spPr>
      </p:pic>
      <p:sp>
        <p:nvSpPr>
          <p:cNvPr id="5" name="Text 1">
            <a:extLst>
              <a:ext uri="{FF2B5EF4-FFF2-40B4-BE49-F238E27FC236}">
                <a16:creationId xmlns:a16="http://schemas.microsoft.com/office/drawing/2014/main" id="{194D407D-7B70-7FF9-2E6F-6D24CBFC1736}"/>
              </a:ext>
            </a:extLst>
          </p:cNvPr>
          <p:cNvSpPr/>
          <p:nvPr/>
        </p:nvSpPr>
        <p:spPr>
          <a:xfrm>
            <a:off x="773073" y="2403158"/>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Payment Gateway</a:t>
            </a:r>
            <a:endParaRPr lang="en-US" sz="2150" dirty="0"/>
          </a:p>
        </p:txBody>
      </p:sp>
      <p:sp>
        <p:nvSpPr>
          <p:cNvPr id="6" name="Text 2">
            <a:extLst>
              <a:ext uri="{FF2B5EF4-FFF2-40B4-BE49-F238E27FC236}">
                <a16:creationId xmlns:a16="http://schemas.microsoft.com/office/drawing/2014/main" id="{90A1A93C-1C62-1F80-D074-26F6E93EDC2A}"/>
              </a:ext>
            </a:extLst>
          </p:cNvPr>
          <p:cNvSpPr/>
          <p:nvPr/>
        </p:nvSpPr>
        <p:spPr>
          <a:xfrm>
            <a:off x="773073" y="2880717"/>
            <a:ext cx="3633311" cy="1413510"/>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AutoHub integrates with reputable payment gateways like PayPal and Stripe, facilitating secure online transactions.</a:t>
            </a:r>
            <a:endParaRPr lang="en-US" sz="1700" dirty="0"/>
          </a:p>
        </p:txBody>
      </p:sp>
      <p:pic>
        <p:nvPicPr>
          <p:cNvPr id="7" name="Image 2" descr="preencoded.png">
            <a:extLst>
              <a:ext uri="{FF2B5EF4-FFF2-40B4-BE49-F238E27FC236}">
                <a16:creationId xmlns:a16="http://schemas.microsoft.com/office/drawing/2014/main" id="{DD4EE5B5-22B2-314F-3656-3343698AA910}"/>
              </a:ext>
            </a:extLst>
          </p:cNvPr>
          <p:cNvPicPr>
            <a:picLocks noChangeAspect="1"/>
          </p:cNvPicPr>
          <p:nvPr/>
        </p:nvPicPr>
        <p:blipFill>
          <a:blip r:embed="rId4"/>
          <a:stretch>
            <a:fillRect/>
          </a:stretch>
        </p:blipFill>
        <p:spPr>
          <a:xfrm>
            <a:off x="4737616" y="1630085"/>
            <a:ext cx="552212" cy="552212"/>
          </a:xfrm>
          <a:prstGeom prst="rect">
            <a:avLst/>
          </a:prstGeom>
        </p:spPr>
      </p:pic>
      <p:sp>
        <p:nvSpPr>
          <p:cNvPr id="8" name="Text 3">
            <a:extLst>
              <a:ext uri="{FF2B5EF4-FFF2-40B4-BE49-F238E27FC236}">
                <a16:creationId xmlns:a16="http://schemas.microsoft.com/office/drawing/2014/main" id="{094B2667-C1FA-BEF2-1F6E-59AA41008844}"/>
              </a:ext>
            </a:extLst>
          </p:cNvPr>
          <p:cNvSpPr/>
          <p:nvPr/>
        </p:nvSpPr>
        <p:spPr>
          <a:xfrm>
            <a:off x="4737616" y="2403158"/>
            <a:ext cx="2761178" cy="345043"/>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Email/SMS</a:t>
            </a:r>
            <a:endParaRPr lang="en-US" sz="2150" dirty="0"/>
          </a:p>
        </p:txBody>
      </p:sp>
      <p:sp>
        <p:nvSpPr>
          <p:cNvPr id="9" name="Text 4">
            <a:extLst>
              <a:ext uri="{FF2B5EF4-FFF2-40B4-BE49-F238E27FC236}">
                <a16:creationId xmlns:a16="http://schemas.microsoft.com/office/drawing/2014/main" id="{7A6E8E3E-5BEE-7975-2DD1-3F7D63D55AB9}"/>
              </a:ext>
            </a:extLst>
          </p:cNvPr>
          <p:cNvSpPr/>
          <p:nvPr/>
        </p:nvSpPr>
        <p:spPr>
          <a:xfrm>
            <a:off x="4737616" y="2880717"/>
            <a:ext cx="3633311" cy="1413510"/>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Integrated email and SMS services provide timely notifications for order confirmations, payment updates, and important announcements.</a:t>
            </a:r>
            <a:endParaRPr lang="en-US" sz="1700" dirty="0"/>
          </a:p>
        </p:txBody>
      </p:sp>
      <p:pic>
        <p:nvPicPr>
          <p:cNvPr id="10" name="Image 3" descr="preencoded.png">
            <a:extLst>
              <a:ext uri="{FF2B5EF4-FFF2-40B4-BE49-F238E27FC236}">
                <a16:creationId xmlns:a16="http://schemas.microsoft.com/office/drawing/2014/main" id="{1B6C0719-23BD-E10D-BCCA-CD37B58D4804}"/>
              </a:ext>
            </a:extLst>
          </p:cNvPr>
          <p:cNvPicPr>
            <a:picLocks noChangeAspect="1"/>
          </p:cNvPicPr>
          <p:nvPr/>
        </p:nvPicPr>
        <p:blipFill>
          <a:blip r:embed="rId5"/>
          <a:stretch>
            <a:fillRect/>
          </a:stretch>
        </p:blipFill>
        <p:spPr>
          <a:xfrm>
            <a:off x="773073" y="4956810"/>
            <a:ext cx="552212" cy="552212"/>
          </a:xfrm>
          <a:prstGeom prst="rect">
            <a:avLst/>
          </a:prstGeom>
        </p:spPr>
      </p:pic>
      <p:sp>
        <p:nvSpPr>
          <p:cNvPr id="11" name="Text 5">
            <a:extLst>
              <a:ext uri="{FF2B5EF4-FFF2-40B4-BE49-F238E27FC236}">
                <a16:creationId xmlns:a16="http://schemas.microsoft.com/office/drawing/2014/main" id="{6C615710-B761-3F53-ECFD-A9214F3016D4}"/>
              </a:ext>
            </a:extLst>
          </p:cNvPr>
          <p:cNvSpPr/>
          <p:nvPr/>
        </p:nvSpPr>
        <p:spPr>
          <a:xfrm>
            <a:off x="773073" y="5729883"/>
            <a:ext cx="2870597" cy="345043"/>
          </a:xfrm>
          <a:prstGeom prst="rect">
            <a:avLst/>
          </a:prstGeom>
          <a:noFill/>
          <a:ln/>
        </p:spPr>
        <p:txBody>
          <a:bodyPr wrap="non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Shipping and Logistics</a:t>
            </a:r>
            <a:endParaRPr lang="en-US" sz="2150" dirty="0"/>
          </a:p>
        </p:txBody>
      </p:sp>
      <p:sp>
        <p:nvSpPr>
          <p:cNvPr id="12" name="Text 6">
            <a:extLst>
              <a:ext uri="{FF2B5EF4-FFF2-40B4-BE49-F238E27FC236}">
                <a16:creationId xmlns:a16="http://schemas.microsoft.com/office/drawing/2014/main" id="{3720B6B5-7C6B-9D13-AF47-4BBD9D33AB80}"/>
              </a:ext>
            </a:extLst>
          </p:cNvPr>
          <p:cNvSpPr/>
          <p:nvPr/>
        </p:nvSpPr>
        <p:spPr>
          <a:xfrm>
            <a:off x="773073" y="6207443"/>
            <a:ext cx="3633311" cy="1413510"/>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AutoHub leverages established logistics providers to ensure efficient and reliable delivery of spare parts across Palestine.</a:t>
            </a:r>
            <a:endParaRPr lang="en-US" sz="1700" dirty="0"/>
          </a:p>
        </p:txBody>
      </p:sp>
    </p:spTree>
    <p:extLst>
      <p:ext uri="{BB962C8B-B14F-4D97-AF65-F5344CB8AC3E}">
        <p14:creationId xmlns:p14="http://schemas.microsoft.com/office/powerpoint/2010/main" val="11085323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654E39A-4A53-FB3E-0EB0-75BBCDC6570B}"/>
              </a:ext>
            </a:extLst>
          </p:cNvPr>
          <p:cNvPicPr>
            <a:picLocks noChangeAspect="1"/>
          </p:cNvPicPr>
          <p:nvPr/>
        </p:nvPicPr>
        <p:blipFill>
          <a:blip r:embed="rId2"/>
          <a:stretch>
            <a:fillRect/>
          </a:stretch>
        </p:blipFill>
        <p:spPr>
          <a:xfrm>
            <a:off x="9144000" y="0"/>
            <a:ext cx="5486400" cy="8231029"/>
          </a:xfrm>
          <a:prstGeom prst="rect">
            <a:avLst/>
          </a:prstGeom>
        </p:spPr>
      </p:pic>
      <p:sp>
        <p:nvSpPr>
          <p:cNvPr id="3" name="Text 0">
            <a:extLst>
              <a:ext uri="{FF2B5EF4-FFF2-40B4-BE49-F238E27FC236}">
                <a16:creationId xmlns:a16="http://schemas.microsoft.com/office/drawing/2014/main" id="{B3437F68-E768-8160-295D-DF34577D1935}"/>
              </a:ext>
            </a:extLst>
          </p:cNvPr>
          <p:cNvSpPr/>
          <p:nvPr/>
        </p:nvSpPr>
        <p:spPr>
          <a:xfrm>
            <a:off x="780812" y="613529"/>
            <a:ext cx="5577721" cy="697230"/>
          </a:xfrm>
          <a:prstGeom prst="rect">
            <a:avLst/>
          </a:prstGeom>
          <a:noFill/>
          <a:ln/>
        </p:spPr>
        <p:txBody>
          <a:bodyPr wrap="none" lIns="0" tIns="0" rIns="0" bIns="0" rtlCol="0" anchor="t"/>
          <a:lstStyle/>
          <a:p>
            <a:pPr marL="0" indent="0">
              <a:lnSpc>
                <a:spcPts val="5450"/>
              </a:lnSpc>
              <a:buNone/>
            </a:pPr>
            <a:r>
              <a:rPr lang="en-US" sz="4350" b="1" dirty="0">
                <a:solidFill>
                  <a:srgbClr val="231971"/>
                </a:solidFill>
                <a:latin typeface="Outfit Extra Bold" pitchFamily="34" charset="0"/>
                <a:ea typeface="Outfit Extra Bold" pitchFamily="34" charset="-122"/>
                <a:cs typeface="Outfit Extra Bold" pitchFamily="34" charset="-120"/>
              </a:rPr>
              <a:t>User Stories</a:t>
            </a:r>
            <a:endParaRPr lang="en-US" sz="4350" dirty="0"/>
          </a:p>
        </p:txBody>
      </p:sp>
      <p:pic>
        <p:nvPicPr>
          <p:cNvPr id="4" name="Image 1" descr="preencoded.png">
            <a:extLst>
              <a:ext uri="{FF2B5EF4-FFF2-40B4-BE49-F238E27FC236}">
                <a16:creationId xmlns:a16="http://schemas.microsoft.com/office/drawing/2014/main" id="{7D961824-61FB-5C8B-D93C-A891296E388B}"/>
              </a:ext>
            </a:extLst>
          </p:cNvPr>
          <p:cNvPicPr>
            <a:picLocks noChangeAspect="1"/>
          </p:cNvPicPr>
          <p:nvPr/>
        </p:nvPicPr>
        <p:blipFill>
          <a:blip r:embed="rId3"/>
          <a:stretch>
            <a:fillRect/>
          </a:stretch>
        </p:blipFill>
        <p:spPr>
          <a:xfrm>
            <a:off x="780812" y="1645325"/>
            <a:ext cx="1115497" cy="1990725"/>
          </a:xfrm>
          <a:prstGeom prst="rect">
            <a:avLst/>
          </a:prstGeom>
        </p:spPr>
      </p:pic>
      <p:sp>
        <p:nvSpPr>
          <p:cNvPr id="5" name="Text 1">
            <a:extLst>
              <a:ext uri="{FF2B5EF4-FFF2-40B4-BE49-F238E27FC236}">
                <a16:creationId xmlns:a16="http://schemas.microsoft.com/office/drawing/2014/main" id="{D89BC2A4-0C52-C884-035A-C6C4E535BAB1}"/>
              </a:ext>
            </a:extLst>
          </p:cNvPr>
          <p:cNvSpPr/>
          <p:nvPr/>
        </p:nvSpPr>
        <p:spPr>
          <a:xfrm>
            <a:off x="2230874" y="1868329"/>
            <a:ext cx="6132314" cy="696992"/>
          </a:xfrm>
          <a:prstGeom prst="rect">
            <a:avLst/>
          </a:prstGeom>
          <a:noFill/>
          <a:ln/>
        </p:spPr>
        <p:txBody>
          <a:bodyPr wrap="squar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As a car buyer, I want to easily search for cars based on specific criteria</a:t>
            </a:r>
            <a:endParaRPr lang="en-US" sz="2150" dirty="0"/>
          </a:p>
        </p:txBody>
      </p:sp>
      <p:sp>
        <p:nvSpPr>
          <p:cNvPr id="6" name="Text 2">
            <a:extLst>
              <a:ext uri="{FF2B5EF4-FFF2-40B4-BE49-F238E27FC236}">
                <a16:creationId xmlns:a16="http://schemas.microsoft.com/office/drawing/2014/main" id="{4AE5CC89-B391-8926-ADCD-E28696307592}"/>
              </a:ext>
            </a:extLst>
          </p:cNvPr>
          <p:cNvSpPr/>
          <p:nvPr/>
        </p:nvSpPr>
        <p:spPr>
          <a:xfrm>
            <a:off x="2230874" y="2699147"/>
            <a:ext cx="6132314" cy="713899"/>
          </a:xfrm>
          <a:prstGeom prst="rect">
            <a:avLst/>
          </a:prstGeom>
          <a:noFill/>
          <a:ln/>
        </p:spPr>
        <p:txBody>
          <a:bodyPr wrap="square" lIns="0" tIns="0" rIns="0" bIns="0" rtlCol="0" anchor="t"/>
          <a:lstStyle/>
          <a:p>
            <a:pPr marL="0" indent="0" algn="l">
              <a:lnSpc>
                <a:spcPts val="2800"/>
              </a:lnSpc>
              <a:buNone/>
            </a:pPr>
            <a:r>
              <a:rPr lang="en-US" sz="1750" dirty="0">
                <a:solidFill>
                  <a:srgbClr val="2A2742"/>
                </a:solidFill>
                <a:latin typeface="Arimo" pitchFamily="34" charset="0"/>
                <a:ea typeface="Arimo" pitchFamily="34" charset="-122"/>
                <a:cs typeface="Arimo" pitchFamily="34" charset="-120"/>
              </a:rPr>
              <a:t>The platform allows users to filter cars by brand, model, year, mileage, price range, and other relevant factors.</a:t>
            </a:r>
            <a:endParaRPr lang="en-US" sz="1750" dirty="0"/>
          </a:p>
        </p:txBody>
      </p:sp>
      <p:pic>
        <p:nvPicPr>
          <p:cNvPr id="7" name="Image 2" descr="preencoded.png">
            <a:extLst>
              <a:ext uri="{FF2B5EF4-FFF2-40B4-BE49-F238E27FC236}">
                <a16:creationId xmlns:a16="http://schemas.microsoft.com/office/drawing/2014/main" id="{EDBE215C-7CCB-095E-1961-7D338C9F45A6}"/>
              </a:ext>
            </a:extLst>
          </p:cNvPr>
          <p:cNvPicPr>
            <a:picLocks noChangeAspect="1"/>
          </p:cNvPicPr>
          <p:nvPr/>
        </p:nvPicPr>
        <p:blipFill>
          <a:blip r:embed="rId4"/>
          <a:stretch>
            <a:fillRect/>
          </a:stretch>
        </p:blipFill>
        <p:spPr>
          <a:xfrm>
            <a:off x="780812" y="3636050"/>
            <a:ext cx="1115497" cy="1990725"/>
          </a:xfrm>
          <a:prstGeom prst="rect">
            <a:avLst/>
          </a:prstGeom>
        </p:spPr>
      </p:pic>
      <p:sp>
        <p:nvSpPr>
          <p:cNvPr id="8" name="Text 3">
            <a:extLst>
              <a:ext uri="{FF2B5EF4-FFF2-40B4-BE49-F238E27FC236}">
                <a16:creationId xmlns:a16="http://schemas.microsoft.com/office/drawing/2014/main" id="{99EB058F-308E-D6B3-4E6E-13811E9AC5D8}"/>
              </a:ext>
            </a:extLst>
          </p:cNvPr>
          <p:cNvSpPr/>
          <p:nvPr/>
        </p:nvSpPr>
        <p:spPr>
          <a:xfrm>
            <a:off x="2230874" y="3859054"/>
            <a:ext cx="6132314" cy="696992"/>
          </a:xfrm>
          <a:prstGeom prst="rect">
            <a:avLst/>
          </a:prstGeom>
          <a:noFill/>
          <a:ln/>
        </p:spPr>
        <p:txBody>
          <a:bodyPr wrap="squar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As a dealer, I want to create and manage my car listings efficiently</a:t>
            </a:r>
            <a:endParaRPr lang="en-US" sz="2150" dirty="0"/>
          </a:p>
        </p:txBody>
      </p:sp>
      <p:sp>
        <p:nvSpPr>
          <p:cNvPr id="9" name="Text 4">
            <a:extLst>
              <a:ext uri="{FF2B5EF4-FFF2-40B4-BE49-F238E27FC236}">
                <a16:creationId xmlns:a16="http://schemas.microsoft.com/office/drawing/2014/main" id="{7164CA57-FCD4-8002-B7AB-D678CA368BBB}"/>
              </a:ext>
            </a:extLst>
          </p:cNvPr>
          <p:cNvSpPr/>
          <p:nvPr/>
        </p:nvSpPr>
        <p:spPr>
          <a:xfrm>
            <a:off x="2230874" y="4689872"/>
            <a:ext cx="6132314" cy="713899"/>
          </a:xfrm>
          <a:prstGeom prst="rect">
            <a:avLst/>
          </a:prstGeom>
          <a:noFill/>
          <a:ln/>
        </p:spPr>
        <p:txBody>
          <a:bodyPr wrap="square" lIns="0" tIns="0" rIns="0" bIns="0" rtlCol="0" anchor="t"/>
          <a:lstStyle/>
          <a:p>
            <a:pPr marL="0" indent="0" algn="l">
              <a:lnSpc>
                <a:spcPts val="2800"/>
              </a:lnSpc>
              <a:buNone/>
            </a:pPr>
            <a:r>
              <a:rPr lang="en-US" sz="1750" dirty="0">
                <a:solidFill>
                  <a:srgbClr val="2A2742"/>
                </a:solidFill>
                <a:latin typeface="Arimo" pitchFamily="34" charset="0"/>
                <a:ea typeface="Arimo" pitchFamily="34" charset="-122"/>
                <a:cs typeface="Arimo" pitchFamily="34" charset="-120"/>
              </a:rPr>
              <a:t>Dealers can upload photos, provide detailed descriptions, and update pricing and availability for their listings.</a:t>
            </a:r>
            <a:endParaRPr lang="en-US" sz="1750" dirty="0"/>
          </a:p>
        </p:txBody>
      </p:sp>
      <p:pic>
        <p:nvPicPr>
          <p:cNvPr id="10" name="Image 3" descr="preencoded.png">
            <a:extLst>
              <a:ext uri="{FF2B5EF4-FFF2-40B4-BE49-F238E27FC236}">
                <a16:creationId xmlns:a16="http://schemas.microsoft.com/office/drawing/2014/main" id="{3D2929F6-230A-0521-8E5D-BE0A580CD4D3}"/>
              </a:ext>
            </a:extLst>
          </p:cNvPr>
          <p:cNvPicPr>
            <a:picLocks noChangeAspect="1"/>
          </p:cNvPicPr>
          <p:nvPr/>
        </p:nvPicPr>
        <p:blipFill>
          <a:blip r:embed="rId5"/>
          <a:stretch>
            <a:fillRect/>
          </a:stretch>
        </p:blipFill>
        <p:spPr>
          <a:xfrm>
            <a:off x="780812" y="5626775"/>
            <a:ext cx="1115497" cy="1990725"/>
          </a:xfrm>
          <a:prstGeom prst="rect">
            <a:avLst/>
          </a:prstGeom>
        </p:spPr>
      </p:pic>
      <p:sp>
        <p:nvSpPr>
          <p:cNvPr id="11" name="Text 5">
            <a:extLst>
              <a:ext uri="{FF2B5EF4-FFF2-40B4-BE49-F238E27FC236}">
                <a16:creationId xmlns:a16="http://schemas.microsoft.com/office/drawing/2014/main" id="{5818FC05-3BD7-7B22-A429-4EF09DB3D68D}"/>
              </a:ext>
            </a:extLst>
          </p:cNvPr>
          <p:cNvSpPr/>
          <p:nvPr/>
        </p:nvSpPr>
        <p:spPr>
          <a:xfrm>
            <a:off x="2230874" y="5849779"/>
            <a:ext cx="6132314" cy="696992"/>
          </a:xfrm>
          <a:prstGeom prst="rect">
            <a:avLst/>
          </a:prstGeom>
          <a:noFill/>
          <a:ln/>
        </p:spPr>
        <p:txBody>
          <a:bodyPr wrap="square" lIns="0" tIns="0" rIns="0" bIns="0" rtlCol="0" anchor="t"/>
          <a:lstStyle/>
          <a:p>
            <a:pPr marL="0" indent="0" algn="l">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As a user, I want to receive notifications about order updates and payments</a:t>
            </a:r>
            <a:endParaRPr lang="en-US" sz="2150" dirty="0"/>
          </a:p>
        </p:txBody>
      </p:sp>
      <p:sp>
        <p:nvSpPr>
          <p:cNvPr id="12" name="Text 6">
            <a:extLst>
              <a:ext uri="{FF2B5EF4-FFF2-40B4-BE49-F238E27FC236}">
                <a16:creationId xmlns:a16="http://schemas.microsoft.com/office/drawing/2014/main" id="{3792ABD8-28DD-2346-07B9-9F52C24D02B8}"/>
              </a:ext>
            </a:extLst>
          </p:cNvPr>
          <p:cNvSpPr/>
          <p:nvPr/>
        </p:nvSpPr>
        <p:spPr>
          <a:xfrm>
            <a:off x="2230874" y="6680597"/>
            <a:ext cx="6132314" cy="713899"/>
          </a:xfrm>
          <a:prstGeom prst="rect">
            <a:avLst/>
          </a:prstGeom>
          <a:noFill/>
          <a:ln/>
        </p:spPr>
        <p:txBody>
          <a:bodyPr wrap="square" lIns="0" tIns="0" rIns="0" bIns="0" rtlCol="0" anchor="t"/>
          <a:lstStyle/>
          <a:p>
            <a:pPr marL="0" indent="0" algn="l">
              <a:lnSpc>
                <a:spcPts val="2800"/>
              </a:lnSpc>
              <a:buNone/>
            </a:pPr>
            <a:r>
              <a:rPr lang="en-US" sz="1750" dirty="0">
                <a:solidFill>
                  <a:srgbClr val="2A2742"/>
                </a:solidFill>
                <a:latin typeface="Arimo" pitchFamily="34" charset="0"/>
                <a:ea typeface="Arimo" pitchFamily="34" charset="-122"/>
                <a:cs typeface="Arimo" pitchFamily="34" charset="-120"/>
              </a:rPr>
              <a:t>Users receive timely email and SMS notifications to stay informed about the status of their transactions.</a:t>
            </a:r>
            <a:endParaRPr lang="en-US" sz="1750" dirty="0"/>
          </a:p>
        </p:txBody>
      </p:sp>
    </p:spTree>
    <p:extLst>
      <p:ext uri="{BB962C8B-B14F-4D97-AF65-F5344CB8AC3E}">
        <p14:creationId xmlns:p14="http://schemas.microsoft.com/office/powerpoint/2010/main" val="409313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0">
            <a:extLst>
              <a:ext uri="{FF2B5EF4-FFF2-40B4-BE49-F238E27FC236}">
                <a16:creationId xmlns:a16="http://schemas.microsoft.com/office/drawing/2014/main" id="{1F2341EF-BBF4-4EA9-2CCE-4E17CF95DFC1}"/>
              </a:ext>
            </a:extLst>
          </p:cNvPr>
          <p:cNvSpPr/>
          <p:nvPr/>
        </p:nvSpPr>
        <p:spPr>
          <a:xfrm>
            <a:off x="793790" y="1774508"/>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Future Plans</a:t>
            </a:r>
            <a:endParaRPr lang="en-US" sz="4450" dirty="0"/>
          </a:p>
        </p:txBody>
      </p:sp>
      <p:pic>
        <p:nvPicPr>
          <p:cNvPr id="14" name="Image 0" descr="preencoded.png">
            <a:extLst>
              <a:ext uri="{FF2B5EF4-FFF2-40B4-BE49-F238E27FC236}">
                <a16:creationId xmlns:a16="http://schemas.microsoft.com/office/drawing/2014/main" id="{F07C889A-080C-A5C8-4273-72CC5F51850F}"/>
              </a:ext>
            </a:extLst>
          </p:cNvPr>
          <p:cNvPicPr>
            <a:picLocks noChangeAspect="1"/>
          </p:cNvPicPr>
          <p:nvPr/>
        </p:nvPicPr>
        <p:blipFill>
          <a:blip r:embed="rId2"/>
          <a:stretch>
            <a:fillRect/>
          </a:stretch>
        </p:blipFill>
        <p:spPr>
          <a:xfrm>
            <a:off x="2978348" y="2936915"/>
            <a:ext cx="2152055" cy="807958"/>
          </a:xfrm>
          <a:prstGeom prst="rect">
            <a:avLst/>
          </a:prstGeom>
        </p:spPr>
      </p:pic>
      <p:sp>
        <p:nvSpPr>
          <p:cNvPr id="15" name="Text 1">
            <a:extLst>
              <a:ext uri="{FF2B5EF4-FFF2-40B4-BE49-F238E27FC236}">
                <a16:creationId xmlns:a16="http://schemas.microsoft.com/office/drawing/2014/main" id="{5A8D8E86-C572-0E7E-4598-A8F82B5ACEDD}"/>
              </a:ext>
            </a:extLst>
          </p:cNvPr>
          <p:cNvSpPr/>
          <p:nvPr/>
        </p:nvSpPr>
        <p:spPr>
          <a:xfrm>
            <a:off x="3999071" y="3201233"/>
            <a:ext cx="110609"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16" name="Text 2">
            <a:extLst>
              <a:ext uri="{FF2B5EF4-FFF2-40B4-BE49-F238E27FC236}">
                <a16:creationId xmlns:a16="http://schemas.microsoft.com/office/drawing/2014/main" id="{1F9714A0-EA3F-B9F6-BCA7-DF7A13B2D452}"/>
              </a:ext>
            </a:extLst>
          </p:cNvPr>
          <p:cNvSpPr/>
          <p:nvPr/>
        </p:nvSpPr>
        <p:spPr>
          <a:xfrm>
            <a:off x="5357217" y="3163729"/>
            <a:ext cx="3323153"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Mobile App Development</a:t>
            </a:r>
            <a:endParaRPr lang="en-US" sz="2200" dirty="0"/>
          </a:p>
        </p:txBody>
      </p:sp>
      <p:sp>
        <p:nvSpPr>
          <p:cNvPr id="17" name="Shape 3">
            <a:extLst>
              <a:ext uri="{FF2B5EF4-FFF2-40B4-BE49-F238E27FC236}">
                <a16:creationId xmlns:a16="http://schemas.microsoft.com/office/drawing/2014/main" id="{3F51D3DC-6F1C-D833-D74F-1C551BCB2297}"/>
              </a:ext>
            </a:extLst>
          </p:cNvPr>
          <p:cNvSpPr/>
          <p:nvPr/>
        </p:nvSpPr>
        <p:spPr>
          <a:xfrm>
            <a:off x="5187077" y="3757970"/>
            <a:ext cx="8592860" cy="15240"/>
          </a:xfrm>
          <a:prstGeom prst="roundRect">
            <a:avLst>
              <a:gd name="adj" fmla="val 625116"/>
            </a:avLst>
          </a:prstGeom>
          <a:solidFill>
            <a:srgbClr val="BDB8DF"/>
          </a:solidFill>
          <a:ln/>
        </p:spPr>
      </p:sp>
      <p:pic>
        <p:nvPicPr>
          <p:cNvPr id="18" name="Image 1" descr="preencoded.png">
            <a:extLst>
              <a:ext uri="{FF2B5EF4-FFF2-40B4-BE49-F238E27FC236}">
                <a16:creationId xmlns:a16="http://schemas.microsoft.com/office/drawing/2014/main" id="{55904DD5-03AD-246F-37B7-9E48D14C1349}"/>
              </a:ext>
            </a:extLst>
          </p:cNvPr>
          <p:cNvPicPr>
            <a:picLocks noChangeAspect="1"/>
          </p:cNvPicPr>
          <p:nvPr/>
        </p:nvPicPr>
        <p:blipFill>
          <a:blip r:embed="rId3"/>
          <a:stretch>
            <a:fillRect/>
          </a:stretch>
        </p:blipFill>
        <p:spPr>
          <a:xfrm>
            <a:off x="1902381" y="3801547"/>
            <a:ext cx="4304109" cy="807958"/>
          </a:xfrm>
          <a:prstGeom prst="rect">
            <a:avLst/>
          </a:prstGeom>
        </p:spPr>
      </p:pic>
      <p:sp>
        <p:nvSpPr>
          <p:cNvPr id="19" name="Text 4">
            <a:extLst>
              <a:ext uri="{FF2B5EF4-FFF2-40B4-BE49-F238E27FC236}">
                <a16:creationId xmlns:a16="http://schemas.microsoft.com/office/drawing/2014/main" id="{98351BD2-7380-B7B3-FCA3-15A3798E7E27}"/>
              </a:ext>
            </a:extLst>
          </p:cNvPr>
          <p:cNvSpPr/>
          <p:nvPr/>
        </p:nvSpPr>
        <p:spPr>
          <a:xfrm>
            <a:off x="3972758" y="3978712"/>
            <a:ext cx="163235"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20" name="Text 5">
            <a:extLst>
              <a:ext uri="{FF2B5EF4-FFF2-40B4-BE49-F238E27FC236}">
                <a16:creationId xmlns:a16="http://schemas.microsoft.com/office/drawing/2014/main" id="{198BFBDA-ABDF-7193-11F4-1EB95C9363BF}"/>
              </a:ext>
            </a:extLst>
          </p:cNvPr>
          <p:cNvSpPr/>
          <p:nvPr/>
        </p:nvSpPr>
        <p:spPr>
          <a:xfrm>
            <a:off x="6433304" y="4028361"/>
            <a:ext cx="4544497"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Expand to Other Palestinian Cities</a:t>
            </a:r>
            <a:endParaRPr lang="en-US" sz="2200" dirty="0"/>
          </a:p>
        </p:txBody>
      </p:sp>
      <p:sp>
        <p:nvSpPr>
          <p:cNvPr id="21" name="Shape 6">
            <a:extLst>
              <a:ext uri="{FF2B5EF4-FFF2-40B4-BE49-F238E27FC236}">
                <a16:creationId xmlns:a16="http://schemas.microsoft.com/office/drawing/2014/main" id="{2694A040-0BB5-0E97-B34C-177AF67D68AA}"/>
              </a:ext>
            </a:extLst>
          </p:cNvPr>
          <p:cNvSpPr/>
          <p:nvPr/>
        </p:nvSpPr>
        <p:spPr>
          <a:xfrm>
            <a:off x="6263164" y="4622602"/>
            <a:ext cx="7516773" cy="15240"/>
          </a:xfrm>
          <a:prstGeom prst="roundRect">
            <a:avLst>
              <a:gd name="adj" fmla="val 625116"/>
            </a:avLst>
          </a:prstGeom>
          <a:solidFill>
            <a:srgbClr val="BDB8DF"/>
          </a:solidFill>
          <a:ln/>
        </p:spPr>
      </p:sp>
      <p:pic>
        <p:nvPicPr>
          <p:cNvPr id="22" name="Image 2" descr="preencoded.png">
            <a:extLst>
              <a:ext uri="{FF2B5EF4-FFF2-40B4-BE49-F238E27FC236}">
                <a16:creationId xmlns:a16="http://schemas.microsoft.com/office/drawing/2014/main" id="{5A0CBD85-BD5F-B621-FB16-3D9E2606A416}"/>
              </a:ext>
            </a:extLst>
          </p:cNvPr>
          <p:cNvPicPr>
            <a:picLocks noChangeAspect="1"/>
          </p:cNvPicPr>
          <p:nvPr/>
        </p:nvPicPr>
        <p:blipFill>
          <a:blip r:embed="rId4"/>
          <a:stretch>
            <a:fillRect/>
          </a:stretch>
        </p:blipFill>
        <p:spPr>
          <a:xfrm>
            <a:off x="826294" y="4666178"/>
            <a:ext cx="6456164" cy="807958"/>
          </a:xfrm>
          <a:prstGeom prst="rect">
            <a:avLst/>
          </a:prstGeom>
        </p:spPr>
      </p:pic>
      <p:sp>
        <p:nvSpPr>
          <p:cNvPr id="23" name="Text 7">
            <a:extLst>
              <a:ext uri="{FF2B5EF4-FFF2-40B4-BE49-F238E27FC236}">
                <a16:creationId xmlns:a16="http://schemas.microsoft.com/office/drawing/2014/main" id="{C954D839-C38B-411A-9499-B5824196F96C}"/>
              </a:ext>
            </a:extLst>
          </p:cNvPr>
          <p:cNvSpPr/>
          <p:nvPr/>
        </p:nvSpPr>
        <p:spPr>
          <a:xfrm>
            <a:off x="3973592" y="4843343"/>
            <a:ext cx="161330"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24" name="Text 8">
            <a:extLst>
              <a:ext uri="{FF2B5EF4-FFF2-40B4-BE49-F238E27FC236}">
                <a16:creationId xmlns:a16="http://schemas.microsoft.com/office/drawing/2014/main" id="{91671FB5-251D-01C3-2AF8-1EF3A0E130AE}"/>
              </a:ext>
            </a:extLst>
          </p:cNvPr>
          <p:cNvSpPr/>
          <p:nvPr/>
        </p:nvSpPr>
        <p:spPr>
          <a:xfrm>
            <a:off x="7509272" y="4892993"/>
            <a:ext cx="4758690"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Integrate AI-powered Car Valuation</a:t>
            </a:r>
            <a:endParaRPr lang="en-US" sz="2200" dirty="0"/>
          </a:p>
        </p:txBody>
      </p:sp>
      <p:sp>
        <p:nvSpPr>
          <p:cNvPr id="25" name="Text 9">
            <a:extLst>
              <a:ext uri="{FF2B5EF4-FFF2-40B4-BE49-F238E27FC236}">
                <a16:creationId xmlns:a16="http://schemas.microsoft.com/office/drawing/2014/main" id="{B19BAD6B-7329-2F14-328A-F6469A1C0F99}"/>
              </a:ext>
            </a:extLst>
          </p:cNvPr>
          <p:cNvSpPr/>
          <p:nvPr/>
        </p:nvSpPr>
        <p:spPr>
          <a:xfrm>
            <a:off x="793790" y="5729288"/>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Our future plans include developing a mobile app for enhanced user convenience, expanding AutoHub to other Palestinian cities, and incorporating AI-powered car valuation for more accurate pricing.</a:t>
            </a:r>
            <a:endParaRPr lang="en-US" sz="1750" dirty="0"/>
          </a:p>
        </p:txBody>
      </p:sp>
    </p:spTree>
    <p:extLst>
      <p:ext uri="{BB962C8B-B14F-4D97-AF65-F5344CB8AC3E}">
        <p14:creationId xmlns:p14="http://schemas.microsoft.com/office/powerpoint/2010/main" val="725592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7CCC649-ABD6-FE49-E1CD-ECAF4DA6BB42}"/>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89F2C1B1-25CD-EB58-220D-65A328890FC1}"/>
              </a:ext>
            </a:extLst>
          </p:cNvPr>
          <p:cNvSpPr/>
          <p:nvPr/>
        </p:nvSpPr>
        <p:spPr>
          <a:xfrm>
            <a:off x="6280190" y="88868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Call to Action</a:t>
            </a:r>
            <a:endParaRPr lang="en-US" sz="4450" dirty="0"/>
          </a:p>
        </p:txBody>
      </p:sp>
      <p:sp>
        <p:nvSpPr>
          <p:cNvPr id="4" name="Text 1">
            <a:extLst>
              <a:ext uri="{FF2B5EF4-FFF2-40B4-BE49-F238E27FC236}">
                <a16:creationId xmlns:a16="http://schemas.microsoft.com/office/drawing/2014/main" id="{6D364973-AA13-36EA-3AA5-E3A14DE05A70}"/>
              </a:ext>
            </a:extLst>
          </p:cNvPr>
          <p:cNvSpPr/>
          <p:nvPr/>
        </p:nvSpPr>
        <p:spPr>
          <a:xfrm>
            <a:off x="6280190" y="2050971"/>
            <a:ext cx="3608070" cy="748427"/>
          </a:xfrm>
          <a:prstGeom prst="rect">
            <a:avLst/>
          </a:prstGeom>
          <a:noFill/>
          <a:ln/>
        </p:spPr>
        <p:txBody>
          <a:bodyPr wrap="none" lIns="0" tIns="0" rIns="0" bIns="0" rtlCol="0" anchor="t"/>
          <a:lstStyle/>
          <a:p>
            <a:pPr marL="0" indent="0" algn="ctr">
              <a:lnSpc>
                <a:spcPts val="5850"/>
              </a:lnSpc>
              <a:buNone/>
            </a:pPr>
            <a:r>
              <a:rPr lang="en-US" sz="5850" b="1" dirty="0">
                <a:solidFill>
                  <a:srgbClr val="2A2742"/>
                </a:solidFill>
                <a:latin typeface="Outfit Extra Bold" pitchFamily="34" charset="0"/>
                <a:ea typeface="Outfit Extra Bold" pitchFamily="34" charset="-122"/>
                <a:cs typeface="Outfit Extra Bold" pitchFamily="34" charset="-120"/>
              </a:rPr>
              <a:t>1</a:t>
            </a:r>
            <a:endParaRPr lang="en-US" sz="5850" dirty="0"/>
          </a:p>
        </p:txBody>
      </p:sp>
      <p:sp>
        <p:nvSpPr>
          <p:cNvPr id="5" name="Text 2">
            <a:extLst>
              <a:ext uri="{FF2B5EF4-FFF2-40B4-BE49-F238E27FC236}">
                <a16:creationId xmlns:a16="http://schemas.microsoft.com/office/drawing/2014/main" id="{DB1CBA28-4C11-7DC1-2B5D-2188589E0C0F}"/>
              </a:ext>
            </a:extLst>
          </p:cNvPr>
          <p:cNvSpPr/>
          <p:nvPr/>
        </p:nvSpPr>
        <p:spPr>
          <a:xfrm>
            <a:off x="6666548" y="3082766"/>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Invest in Our Future</a:t>
            </a:r>
            <a:endParaRPr lang="en-US" sz="2200" dirty="0"/>
          </a:p>
        </p:txBody>
      </p:sp>
      <p:sp>
        <p:nvSpPr>
          <p:cNvPr id="6" name="Text 3">
            <a:extLst>
              <a:ext uri="{FF2B5EF4-FFF2-40B4-BE49-F238E27FC236}">
                <a16:creationId xmlns:a16="http://schemas.microsoft.com/office/drawing/2014/main" id="{E7A9362D-E713-5A5F-CBFC-7A5774648DC6}"/>
              </a:ext>
            </a:extLst>
          </p:cNvPr>
          <p:cNvSpPr/>
          <p:nvPr/>
        </p:nvSpPr>
        <p:spPr>
          <a:xfrm>
            <a:off x="6280190" y="3573185"/>
            <a:ext cx="3608070" cy="725805"/>
          </a:xfrm>
          <a:prstGeom prst="rect">
            <a:avLst/>
          </a:prstGeom>
          <a:noFill/>
          <a:ln/>
        </p:spPr>
        <p:txBody>
          <a:bodyPr wrap="square" lIns="0" tIns="0" rIns="0" bIns="0" rtlCol="0" anchor="t"/>
          <a:lstStyle/>
          <a:p>
            <a:pPr marL="0" indent="0" algn="ctr">
              <a:lnSpc>
                <a:spcPts val="2850"/>
              </a:lnSpc>
              <a:buNone/>
            </a:pPr>
            <a:r>
              <a:rPr lang="en-US" sz="1750" dirty="0">
                <a:solidFill>
                  <a:srgbClr val="2A2742"/>
                </a:solidFill>
                <a:latin typeface="Arimo" pitchFamily="34" charset="0"/>
                <a:ea typeface="Arimo" pitchFamily="34" charset="-122"/>
                <a:cs typeface="Arimo" pitchFamily="34" charset="-120"/>
              </a:rPr>
              <a:t>Join us in revolutionizing the automotive industry in Palestine.</a:t>
            </a:r>
            <a:endParaRPr lang="en-US" sz="1750" dirty="0"/>
          </a:p>
        </p:txBody>
      </p:sp>
      <p:sp>
        <p:nvSpPr>
          <p:cNvPr id="7" name="Text 4">
            <a:extLst>
              <a:ext uri="{FF2B5EF4-FFF2-40B4-BE49-F238E27FC236}">
                <a16:creationId xmlns:a16="http://schemas.microsoft.com/office/drawing/2014/main" id="{C186D0D4-419F-90D3-851C-34DBC8918A37}"/>
              </a:ext>
            </a:extLst>
          </p:cNvPr>
          <p:cNvSpPr/>
          <p:nvPr/>
        </p:nvSpPr>
        <p:spPr>
          <a:xfrm>
            <a:off x="10228421" y="2050971"/>
            <a:ext cx="3608189" cy="748427"/>
          </a:xfrm>
          <a:prstGeom prst="rect">
            <a:avLst/>
          </a:prstGeom>
          <a:noFill/>
          <a:ln/>
        </p:spPr>
        <p:txBody>
          <a:bodyPr wrap="none" lIns="0" tIns="0" rIns="0" bIns="0" rtlCol="0" anchor="t"/>
          <a:lstStyle/>
          <a:p>
            <a:pPr marL="0" indent="0" algn="ctr">
              <a:lnSpc>
                <a:spcPts val="5850"/>
              </a:lnSpc>
              <a:buNone/>
            </a:pPr>
            <a:r>
              <a:rPr lang="en-US" sz="5850" b="1" dirty="0">
                <a:solidFill>
                  <a:srgbClr val="2A2742"/>
                </a:solidFill>
                <a:latin typeface="Outfit Extra Bold" pitchFamily="34" charset="0"/>
                <a:ea typeface="Outfit Extra Bold" pitchFamily="34" charset="-122"/>
                <a:cs typeface="Outfit Extra Bold" pitchFamily="34" charset="-120"/>
              </a:rPr>
              <a:t>2</a:t>
            </a:r>
            <a:endParaRPr lang="en-US" sz="5850" dirty="0"/>
          </a:p>
        </p:txBody>
      </p:sp>
      <p:sp>
        <p:nvSpPr>
          <p:cNvPr id="8" name="Text 5">
            <a:extLst>
              <a:ext uri="{FF2B5EF4-FFF2-40B4-BE49-F238E27FC236}">
                <a16:creationId xmlns:a16="http://schemas.microsoft.com/office/drawing/2014/main" id="{CBC36AD2-AC20-1C02-4EEA-7286B539A2E1}"/>
              </a:ext>
            </a:extLst>
          </p:cNvPr>
          <p:cNvSpPr/>
          <p:nvPr/>
        </p:nvSpPr>
        <p:spPr>
          <a:xfrm>
            <a:off x="10614898" y="3082766"/>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Partner with Us</a:t>
            </a:r>
            <a:endParaRPr lang="en-US" sz="2200" dirty="0"/>
          </a:p>
        </p:txBody>
      </p:sp>
      <p:sp>
        <p:nvSpPr>
          <p:cNvPr id="9" name="Text 6">
            <a:extLst>
              <a:ext uri="{FF2B5EF4-FFF2-40B4-BE49-F238E27FC236}">
                <a16:creationId xmlns:a16="http://schemas.microsoft.com/office/drawing/2014/main" id="{84506AFE-A8DA-9F11-1759-708A3D15A6D3}"/>
              </a:ext>
            </a:extLst>
          </p:cNvPr>
          <p:cNvSpPr/>
          <p:nvPr/>
        </p:nvSpPr>
        <p:spPr>
          <a:xfrm>
            <a:off x="10228421" y="3573185"/>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2A2742"/>
                </a:solidFill>
                <a:latin typeface="Arimo" pitchFamily="34" charset="0"/>
                <a:ea typeface="Arimo" pitchFamily="34" charset="-122"/>
                <a:cs typeface="Arimo" pitchFamily="34" charset="-120"/>
              </a:rPr>
              <a:t>Collaborate with AutoHub to create a thriving automotive ecosystem.</a:t>
            </a:r>
            <a:endParaRPr lang="en-US" sz="1750" dirty="0"/>
          </a:p>
        </p:txBody>
      </p:sp>
      <p:sp>
        <p:nvSpPr>
          <p:cNvPr id="10" name="Text 7">
            <a:extLst>
              <a:ext uri="{FF2B5EF4-FFF2-40B4-BE49-F238E27FC236}">
                <a16:creationId xmlns:a16="http://schemas.microsoft.com/office/drawing/2014/main" id="{6F09E70B-35E2-971B-F986-DA7CB3089664}"/>
              </a:ext>
            </a:extLst>
          </p:cNvPr>
          <p:cNvSpPr/>
          <p:nvPr/>
        </p:nvSpPr>
        <p:spPr>
          <a:xfrm>
            <a:off x="8254246" y="5092779"/>
            <a:ext cx="3608189" cy="748427"/>
          </a:xfrm>
          <a:prstGeom prst="rect">
            <a:avLst/>
          </a:prstGeom>
          <a:noFill/>
          <a:ln/>
        </p:spPr>
        <p:txBody>
          <a:bodyPr wrap="none" lIns="0" tIns="0" rIns="0" bIns="0" rtlCol="0" anchor="t"/>
          <a:lstStyle/>
          <a:p>
            <a:pPr marL="0" indent="0" algn="ctr">
              <a:lnSpc>
                <a:spcPts val="5850"/>
              </a:lnSpc>
              <a:buNone/>
            </a:pPr>
            <a:r>
              <a:rPr lang="en-US" sz="5850" b="1" dirty="0">
                <a:solidFill>
                  <a:srgbClr val="2A2742"/>
                </a:solidFill>
                <a:latin typeface="Outfit Extra Bold" pitchFamily="34" charset="0"/>
                <a:ea typeface="Outfit Extra Bold" pitchFamily="34" charset="-122"/>
                <a:cs typeface="Outfit Extra Bold" pitchFamily="34" charset="-120"/>
              </a:rPr>
              <a:t>3</a:t>
            </a:r>
            <a:endParaRPr lang="en-US" sz="5850" dirty="0"/>
          </a:p>
        </p:txBody>
      </p:sp>
      <p:sp>
        <p:nvSpPr>
          <p:cNvPr id="11" name="Text 8">
            <a:extLst>
              <a:ext uri="{FF2B5EF4-FFF2-40B4-BE49-F238E27FC236}">
                <a16:creationId xmlns:a16="http://schemas.microsoft.com/office/drawing/2014/main" id="{19299022-85A6-278F-E3E6-10B734D8FC16}"/>
              </a:ext>
            </a:extLst>
          </p:cNvPr>
          <p:cNvSpPr/>
          <p:nvPr/>
        </p:nvSpPr>
        <p:spPr>
          <a:xfrm>
            <a:off x="8640723" y="6124575"/>
            <a:ext cx="2835235" cy="354330"/>
          </a:xfrm>
          <a:prstGeom prst="rect">
            <a:avLst/>
          </a:prstGeom>
          <a:noFill/>
          <a:ln/>
        </p:spPr>
        <p:txBody>
          <a:bodyPr wrap="none" lIns="0" tIns="0" rIns="0" bIns="0" rtlCol="0" anchor="t"/>
          <a:lstStyle/>
          <a:p>
            <a:pPr marL="0" indent="0" algn="ctr">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Support Our Vision</a:t>
            </a:r>
            <a:endParaRPr lang="en-US" sz="2200" dirty="0"/>
          </a:p>
        </p:txBody>
      </p:sp>
      <p:sp>
        <p:nvSpPr>
          <p:cNvPr id="12" name="Text 9">
            <a:extLst>
              <a:ext uri="{FF2B5EF4-FFF2-40B4-BE49-F238E27FC236}">
                <a16:creationId xmlns:a16="http://schemas.microsoft.com/office/drawing/2014/main" id="{EFDD21C7-282B-C87A-5CD6-F12D8B771D3F}"/>
              </a:ext>
            </a:extLst>
          </p:cNvPr>
          <p:cNvSpPr/>
          <p:nvPr/>
        </p:nvSpPr>
        <p:spPr>
          <a:xfrm>
            <a:off x="8254246" y="6614993"/>
            <a:ext cx="3608189" cy="725805"/>
          </a:xfrm>
          <a:prstGeom prst="rect">
            <a:avLst/>
          </a:prstGeom>
          <a:noFill/>
          <a:ln/>
        </p:spPr>
        <p:txBody>
          <a:bodyPr wrap="square" lIns="0" tIns="0" rIns="0" bIns="0" rtlCol="0" anchor="t"/>
          <a:lstStyle/>
          <a:p>
            <a:pPr marL="0" indent="0" algn="ctr">
              <a:lnSpc>
                <a:spcPts val="2850"/>
              </a:lnSpc>
              <a:buNone/>
            </a:pPr>
            <a:r>
              <a:rPr lang="en-US" sz="1750" dirty="0">
                <a:solidFill>
                  <a:srgbClr val="2A2742"/>
                </a:solidFill>
                <a:latin typeface="Arimo" pitchFamily="34" charset="0"/>
                <a:ea typeface="Arimo" pitchFamily="34" charset="-122"/>
                <a:cs typeface="Arimo" pitchFamily="34" charset="-120"/>
              </a:rPr>
              <a:t>Be a part of our journey to connect buyers, sellers, and dealers.</a:t>
            </a:r>
            <a:endParaRPr lang="en-US" sz="1750" dirty="0"/>
          </a:p>
        </p:txBody>
      </p:sp>
    </p:spTree>
    <p:extLst>
      <p:ext uri="{BB962C8B-B14F-4D97-AF65-F5344CB8AC3E}">
        <p14:creationId xmlns:p14="http://schemas.microsoft.com/office/powerpoint/2010/main" val="3246293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8894493-9A0F-1084-34CB-E41D010FF2BC}"/>
              </a:ext>
            </a:extLst>
          </p:cNvPr>
          <p:cNvSpPr/>
          <p:nvPr/>
        </p:nvSpPr>
        <p:spPr>
          <a:xfrm>
            <a:off x="793790" y="2177058"/>
            <a:ext cx="9445823"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Version Control and Documentation</a:t>
            </a:r>
            <a:endParaRPr lang="en-US" sz="4450" dirty="0"/>
          </a:p>
        </p:txBody>
      </p:sp>
      <p:sp>
        <p:nvSpPr>
          <p:cNvPr id="3" name="Text 1">
            <a:extLst>
              <a:ext uri="{FF2B5EF4-FFF2-40B4-BE49-F238E27FC236}">
                <a16:creationId xmlns:a16="http://schemas.microsoft.com/office/drawing/2014/main" id="{1D3C9504-9E13-DF42-F429-63A177E3E9DD}"/>
              </a:ext>
            </a:extLst>
          </p:cNvPr>
          <p:cNvSpPr/>
          <p:nvPr/>
        </p:nvSpPr>
        <p:spPr>
          <a:xfrm>
            <a:off x="7591901"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Git Workflow</a:t>
            </a:r>
            <a:endParaRPr lang="en-US" sz="2200" dirty="0"/>
          </a:p>
        </p:txBody>
      </p:sp>
      <p:sp>
        <p:nvSpPr>
          <p:cNvPr id="4" name="Text 2">
            <a:extLst>
              <a:ext uri="{FF2B5EF4-FFF2-40B4-BE49-F238E27FC236}">
                <a16:creationId xmlns:a16="http://schemas.microsoft.com/office/drawing/2014/main" id="{76D65022-BA68-F6B7-C2D9-5DD9E18DCB34}"/>
              </a:ext>
            </a:extLst>
          </p:cNvPr>
          <p:cNvSpPr/>
          <p:nvPr/>
        </p:nvSpPr>
        <p:spPr>
          <a:xfrm>
            <a:off x="7591901"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 utilize a robust Git workflow to ensure efficient collaboration and code management. The main branch houses stable code, while feature branches are dedicated to developing new features. Pull requests facilitate code review before merging changes into the main branch.</a:t>
            </a:r>
            <a:endParaRPr lang="en-US" sz="1750" dirty="0"/>
          </a:p>
        </p:txBody>
      </p:sp>
      <p:sp>
        <p:nvSpPr>
          <p:cNvPr id="5" name="Text 3">
            <a:extLst>
              <a:ext uri="{FF2B5EF4-FFF2-40B4-BE49-F238E27FC236}">
                <a16:creationId xmlns:a16="http://schemas.microsoft.com/office/drawing/2014/main" id="{C3FABB16-622B-9D32-4747-FDDB4C262550}"/>
              </a:ext>
            </a:extLst>
          </p:cNvPr>
          <p:cNvSpPr/>
          <p:nvPr/>
        </p:nvSpPr>
        <p:spPr>
          <a:xfrm>
            <a:off x="786170" y="3452813"/>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Documentation</a:t>
            </a:r>
            <a:endParaRPr lang="en-US" sz="2200" dirty="0"/>
          </a:p>
        </p:txBody>
      </p:sp>
      <p:sp>
        <p:nvSpPr>
          <p:cNvPr id="6" name="Text 4">
            <a:extLst>
              <a:ext uri="{FF2B5EF4-FFF2-40B4-BE49-F238E27FC236}">
                <a16:creationId xmlns:a16="http://schemas.microsoft.com/office/drawing/2014/main" id="{8018D9C1-F332-830D-F647-E5BCA7885089}"/>
              </a:ext>
            </a:extLst>
          </p:cNvPr>
          <p:cNvSpPr/>
          <p:nvPr/>
        </p:nvSpPr>
        <p:spPr>
          <a:xfrm>
            <a:off x="786170" y="4033957"/>
            <a:ext cx="6244709"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Comprehensive documentation is essential for maintaining a transparent and maintainable project. We use a CHANGELOG.md file to track all updates, providing a detailed record of changes made throughout the development process. CHANGELOG.md</a:t>
            </a:r>
            <a:endParaRPr lang="en-US" sz="1750" dirty="0"/>
          </a:p>
        </p:txBody>
      </p:sp>
    </p:spTree>
    <p:extLst>
      <p:ext uri="{BB962C8B-B14F-4D97-AF65-F5344CB8AC3E}">
        <p14:creationId xmlns:p14="http://schemas.microsoft.com/office/powerpoint/2010/main" val="310168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448B6FD7-0912-E8D3-0B71-24A9603A76F4}"/>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AC8341F0-E42D-DAFD-9330-136A3B1177DA}"/>
              </a:ext>
            </a:extLst>
          </p:cNvPr>
          <p:cNvSpPr/>
          <p:nvPr/>
        </p:nvSpPr>
        <p:spPr>
          <a:xfrm>
            <a:off x="6280190" y="1656755"/>
            <a:ext cx="7556421" cy="2835116"/>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AutoHub: Online Platform for Selling, Renting Cars, and Sourcing Spare Parts in Palestine</a:t>
            </a:r>
            <a:endParaRPr lang="en-US" sz="4450" dirty="0"/>
          </a:p>
        </p:txBody>
      </p:sp>
      <p:sp>
        <p:nvSpPr>
          <p:cNvPr id="4" name="Text 1">
            <a:extLst>
              <a:ext uri="{FF2B5EF4-FFF2-40B4-BE49-F238E27FC236}">
                <a16:creationId xmlns:a16="http://schemas.microsoft.com/office/drawing/2014/main" id="{13787863-CF02-5D2E-9F89-40DAFDC54368}"/>
              </a:ext>
            </a:extLst>
          </p:cNvPr>
          <p:cNvSpPr/>
          <p:nvPr/>
        </p:nvSpPr>
        <p:spPr>
          <a:xfrm>
            <a:off x="6280190" y="4832033"/>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presentation outlines the development of AutoHub, a comprehensive online platform designed to revolutionize the Palestinian automotive marketplace, enhancing user experiences and streamlining transactions.</a:t>
            </a:r>
            <a:endParaRPr lang="en-US" sz="1750" dirty="0"/>
          </a:p>
        </p:txBody>
      </p:sp>
    </p:spTree>
    <p:extLst>
      <p:ext uri="{BB962C8B-B14F-4D97-AF65-F5344CB8AC3E}">
        <p14:creationId xmlns:p14="http://schemas.microsoft.com/office/powerpoint/2010/main" val="3778938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738F275D-163F-1C22-1C83-3F4F0ECDB77A}"/>
              </a:ext>
            </a:extLst>
          </p:cNvPr>
          <p:cNvSpPr/>
          <p:nvPr/>
        </p:nvSpPr>
        <p:spPr>
          <a:xfrm>
            <a:off x="756047" y="594003"/>
            <a:ext cx="5400556" cy="675084"/>
          </a:xfrm>
          <a:prstGeom prst="rect">
            <a:avLst/>
          </a:prstGeom>
          <a:noFill/>
          <a:ln/>
        </p:spPr>
        <p:txBody>
          <a:bodyPr wrap="none" lIns="0" tIns="0" rIns="0" bIns="0" rtlCol="0" anchor="t"/>
          <a:lstStyle/>
          <a:p>
            <a:pPr marL="0" indent="0">
              <a:lnSpc>
                <a:spcPts val="5300"/>
              </a:lnSpc>
              <a:buNone/>
            </a:pPr>
            <a:r>
              <a:rPr lang="en-US" sz="4250" b="1" dirty="0">
                <a:solidFill>
                  <a:srgbClr val="231971"/>
                </a:solidFill>
                <a:latin typeface="Outfit Extra Bold" pitchFamily="34" charset="0"/>
                <a:ea typeface="Outfit Extra Bold" pitchFamily="34" charset="-122"/>
                <a:cs typeface="Outfit Extra Bold" pitchFamily="34" charset="-120"/>
              </a:rPr>
              <a:t>Software Modules</a:t>
            </a:r>
            <a:endParaRPr lang="en-US" sz="4250" dirty="0"/>
          </a:p>
        </p:txBody>
      </p:sp>
      <p:sp>
        <p:nvSpPr>
          <p:cNvPr id="3" name="Shape 1">
            <a:extLst>
              <a:ext uri="{FF2B5EF4-FFF2-40B4-BE49-F238E27FC236}">
                <a16:creationId xmlns:a16="http://schemas.microsoft.com/office/drawing/2014/main" id="{0B58989B-699F-3C40-F755-4A0BF0F5C823}"/>
              </a:ext>
            </a:extLst>
          </p:cNvPr>
          <p:cNvSpPr/>
          <p:nvPr/>
        </p:nvSpPr>
        <p:spPr>
          <a:xfrm>
            <a:off x="756047" y="1701046"/>
            <a:ext cx="4228743" cy="1950839"/>
          </a:xfrm>
          <a:prstGeom prst="roundRect">
            <a:avLst>
              <a:gd name="adj" fmla="val 4651"/>
            </a:avLst>
          </a:prstGeom>
          <a:solidFill>
            <a:srgbClr val="E9E6FA"/>
          </a:solidFill>
          <a:ln w="7620">
            <a:solidFill>
              <a:srgbClr val="BDB8DF"/>
            </a:solidFill>
            <a:prstDash val="solid"/>
          </a:ln>
        </p:spPr>
      </p:sp>
      <p:sp>
        <p:nvSpPr>
          <p:cNvPr id="4" name="Text 2">
            <a:extLst>
              <a:ext uri="{FF2B5EF4-FFF2-40B4-BE49-F238E27FC236}">
                <a16:creationId xmlns:a16="http://schemas.microsoft.com/office/drawing/2014/main" id="{3ADFB662-49E2-5D5F-7876-E1C821CB7BF7}"/>
              </a:ext>
            </a:extLst>
          </p:cNvPr>
          <p:cNvSpPr/>
          <p:nvPr/>
        </p:nvSpPr>
        <p:spPr>
          <a:xfrm>
            <a:off x="979646" y="1924645"/>
            <a:ext cx="2700218" cy="337542"/>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User Management</a:t>
            </a:r>
            <a:endParaRPr lang="en-US" sz="2100" dirty="0"/>
          </a:p>
        </p:txBody>
      </p:sp>
      <p:sp>
        <p:nvSpPr>
          <p:cNvPr id="5" name="Text 3">
            <a:extLst>
              <a:ext uri="{FF2B5EF4-FFF2-40B4-BE49-F238E27FC236}">
                <a16:creationId xmlns:a16="http://schemas.microsoft.com/office/drawing/2014/main" id="{0F57D3BA-36AF-91F5-F768-614F5E3B216B}"/>
              </a:ext>
            </a:extLst>
          </p:cNvPr>
          <p:cNvSpPr/>
          <p:nvPr/>
        </p:nvSpPr>
        <p:spPr>
          <a:xfrm>
            <a:off x="979646" y="2391728"/>
            <a:ext cx="3781544" cy="1036558"/>
          </a:xfrm>
          <a:prstGeom prst="rect">
            <a:avLst/>
          </a:prstGeom>
          <a:noFill/>
          <a:ln/>
        </p:spPr>
        <p:txBody>
          <a:bodyPr wrap="squar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Securely manages user accounts, profiles, permissions, and interactions with the platform.</a:t>
            </a:r>
            <a:endParaRPr lang="en-US" sz="1700" dirty="0"/>
          </a:p>
        </p:txBody>
      </p:sp>
      <p:sp>
        <p:nvSpPr>
          <p:cNvPr id="6" name="Shape 4">
            <a:extLst>
              <a:ext uri="{FF2B5EF4-FFF2-40B4-BE49-F238E27FC236}">
                <a16:creationId xmlns:a16="http://schemas.microsoft.com/office/drawing/2014/main" id="{39CE0566-5F8C-6738-4F42-2844F8A8C405}"/>
              </a:ext>
            </a:extLst>
          </p:cNvPr>
          <p:cNvSpPr/>
          <p:nvPr/>
        </p:nvSpPr>
        <p:spPr>
          <a:xfrm>
            <a:off x="5200769" y="1701046"/>
            <a:ext cx="4228743" cy="1950839"/>
          </a:xfrm>
          <a:prstGeom prst="roundRect">
            <a:avLst>
              <a:gd name="adj" fmla="val 4651"/>
            </a:avLst>
          </a:prstGeom>
          <a:solidFill>
            <a:srgbClr val="E9E6FA"/>
          </a:solidFill>
          <a:ln w="7620">
            <a:solidFill>
              <a:srgbClr val="BDB8DF"/>
            </a:solidFill>
            <a:prstDash val="solid"/>
          </a:ln>
        </p:spPr>
      </p:sp>
      <p:sp>
        <p:nvSpPr>
          <p:cNvPr id="7" name="Text 5">
            <a:extLst>
              <a:ext uri="{FF2B5EF4-FFF2-40B4-BE49-F238E27FC236}">
                <a16:creationId xmlns:a16="http://schemas.microsoft.com/office/drawing/2014/main" id="{2ABDA203-64E2-9974-C47E-1CE505BCAA2F}"/>
              </a:ext>
            </a:extLst>
          </p:cNvPr>
          <p:cNvSpPr/>
          <p:nvPr/>
        </p:nvSpPr>
        <p:spPr>
          <a:xfrm>
            <a:off x="5424368" y="1924645"/>
            <a:ext cx="2700218" cy="337542"/>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Car Management</a:t>
            </a:r>
            <a:endParaRPr lang="en-US" sz="2100" dirty="0"/>
          </a:p>
        </p:txBody>
      </p:sp>
      <p:sp>
        <p:nvSpPr>
          <p:cNvPr id="8" name="Text 6">
            <a:extLst>
              <a:ext uri="{FF2B5EF4-FFF2-40B4-BE49-F238E27FC236}">
                <a16:creationId xmlns:a16="http://schemas.microsoft.com/office/drawing/2014/main" id="{C63E2798-316F-05A3-F17C-DDDF36F8FDA0}"/>
              </a:ext>
            </a:extLst>
          </p:cNvPr>
          <p:cNvSpPr/>
          <p:nvPr/>
        </p:nvSpPr>
        <p:spPr>
          <a:xfrm>
            <a:off x="5424368" y="2391728"/>
            <a:ext cx="3781544" cy="1036558"/>
          </a:xfrm>
          <a:prstGeom prst="rect">
            <a:avLst/>
          </a:prstGeom>
          <a:noFill/>
          <a:ln/>
        </p:spPr>
        <p:txBody>
          <a:bodyPr wrap="squar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Provides comprehensive features for listing, searching, managing, and showcasing vehicles.</a:t>
            </a:r>
            <a:endParaRPr lang="en-US" sz="1700" dirty="0"/>
          </a:p>
        </p:txBody>
      </p:sp>
      <p:sp>
        <p:nvSpPr>
          <p:cNvPr id="9" name="Shape 7">
            <a:extLst>
              <a:ext uri="{FF2B5EF4-FFF2-40B4-BE49-F238E27FC236}">
                <a16:creationId xmlns:a16="http://schemas.microsoft.com/office/drawing/2014/main" id="{86DBF1C7-A908-8D4D-A25F-A44AE5DE6FF7}"/>
              </a:ext>
            </a:extLst>
          </p:cNvPr>
          <p:cNvSpPr/>
          <p:nvPr/>
        </p:nvSpPr>
        <p:spPr>
          <a:xfrm>
            <a:off x="9645491" y="1701046"/>
            <a:ext cx="4228743" cy="1950839"/>
          </a:xfrm>
          <a:prstGeom prst="roundRect">
            <a:avLst>
              <a:gd name="adj" fmla="val 4651"/>
            </a:avLst>
          </a:prstGeom>
          <a:solidFill>
            <a:srgbClr val="E9E6FA"/>
          </a:solidFill>
          <a:ln w="7620">
            <a:solidFill>
              <a:srgbClr val="BDB8DF"/>
            </a:solidFill>
            <a:prstDash val="solid"/>
          </a:ln>
        </p:spPr>
      </p:sp>
      <p:sp>
        <p:nvSpPr>
          <p:cNvPr id="10" name="Text 8">
            <a:extLst>
              <a:ext uri="{FF2B5EF4-FFF2-40B4-BE49-F238E27FC236}">
                <a16:creationId xmlns:a16="http://schemas.microsoft.com/office/drawing/2014/main" id="{954DE508-1C84-21A8-79C4-405C7D2423D2}"/>
              </a:ext>
            </a:extLst>
          </p:cNvPr>
          <p:cNvSpPr/>
          <p:nvPr/>
        </p:nvSpPr>
        <p:spPr>
          <a:xfrm>
            <a:off x="9869091" y="1924645"/>
            <a:ext cx="2700218" cy="337542"/>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Smart Search</a:t>
            </a:r>
            <a:endParaRPr lang="en-US" sz="2100" dirty="0"/>
          </a:p>
        </p:txBody>
      </p:sp>
      <p:sp>
        <p:nvSpPr>
          <p:cNvPr id="11" name="Text 9">
            <a:extLst>
              <a:ext uri="{FF2B5EF4-FFF2-40B4-BE49-F238E27FC236}">
                <a16:creationId xmlns:a16="http://schemas.microsoft.com/office/drawing/2014/main" id="{E26BA346-CCA5-48EF-A591-33BC08C33633}"/>
              </a:ext>
            </a:extLst>
          </p:cNvPr>
          <p:cNvSpPr/>
          <p:nvPr/>
        </p:nvSpPr>
        <p:spPr>
          <a:xfrm>
            <a:off x="9869091" y="2391728"/>
            <a:ext cx="3781544" cy="1036558"/>
          </a:xfrm>
          <a:prstGeom prst="rect">
            <a:avLst/>
          </a:prstGeom>
          <a:noFill/>
          <a:ln/>
        </p:spPr>
        <p:txBody>
          <a:bodyPr wrap="squar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Employs AI-powered search algorithms to facilitate accurate and efficient vehicle discovery.</a:t>
            </a:r>
            <a:endParaRPr lang="en-US" sz="1700" dirty="0"/>
          </a:p>
        </p:txBody>
      </p:sp>
      <p:sp>
        <p:nvSpPr>
          <p:cNvPr id="12" name="Shape 10">
            <a:extLst>
              <a:ext uri="{FF2B5EF4-FFF2-40B4-BE49-F238E27FC236}">
                <a16:creationId xmlns:a16="http://schemas.microsoft.com/office/drawing/2014/main" id="{90503E6A-7530-F294-F023-0956A2EB65A3}"/>
              </a:ext>
            </a:extLst>
          </p:cNvPr>
          <p:cNvSpPr/>
          <p:nvPr/>
        </p:nvSpPr>
        <p:spPr>
          <a:xfrm>
            <a:off x="756047" y="3867864"/>
            <a:ext cx="4228743" cy="2296358"/>
          </a:xfrm>
          <a:prstGeom prst="roundRect">
            <a:avLst>
              <a:gd name="adj" fmla="val 3951"/>
            </a:avLst>
          </a:prstGeom>
          <a:solidFill>
            <a:srgbClr val="E9E6FA"/>
          </a:solidFill>
          <a:ln w="7620">
            <a:solidFill>
              <a:srgbClr val="BDB8DF"/>
            </a:solidFill>
            <a:prstDash val="solid"/>
          </a:ln>
        </p:spPr>
      </p:sp>
      <p:sp>
        <p:nvSpPr>
          <p:cNvPr id="13" name="Text 11">
            <a:extLst>
              <a:ext uri="{FF2B5EF4-FFF2-40B4-BE49-F238E27FC236}">
                <a16:creationId xmlns:a16="http://schemas.microsoft.com/office/drawing/2014/main" id="{52CA32E1-E737-DDE0-F7C3-8060883668E9}"/>
              </a:ext>
            </a:extLst>
          </p:cNvPr>
          <p:cNvSpPr/>
          <p:nvPr/>
        </p:nvSpPr>
        <p:spPr>
          <a:xfrm>
            <a:off x="979646" y="4091464"/>
            <a:ext cx="3213378" cy="337542"/>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Spare Parts Management</a:t>
            </a:r>
            <a:endParaRPr lang="en-US" sz="2100" dirty="0"/>
          </a:p>
        </p:txBody>
      </p:sp>
      <p:sp>
        <p:nvSpPr>
          <p:cNvPr id="14" name="Text 12">
            <a:extLst>
              <a:ext uri="{FF2B5EF4-FFF2-40B4-BE49-F238E27FC236}">
                <a16:creationId xmlns:a16="http://schemas.microsoft.com/office/drawing/2014/main" id="{3E668AA1-1BF1-3188-56D0-9E0CDE4131B6}"/>
              </a:ext>
            </a:extLst>
          </p:cNvPr>
          <p:cNvSpPr/>
          <p:nvPr/>
        </p:nvSpPr>
        <p:spPr>
          <a:xfrm>
            <a:off x="979646" y="4558546"/>
            <a:ext cx="3781544" cy="691039"/>
          </a:xfrm>
          <a:prstGeom prst="rect">
            <a:avLst/>
          </a:prstGeom>
          <a:noFill/>
          <a:ln/>
        </p:spPr>
        <p:txBody>
          <a:bodyPr wrap="squar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Offers a dedicated module for listing, searching, and sourcing spare parts.</a:t>
            </a:r>
            <a:endParaRPr lang="en-US" sz="1700" dirty="0"/>
          </a:p>
        </p:txBody>
      </p:sp>
      <p:sp>
        <p:nvSpPr>
          <p:cNvPr id="15" name="Shape 13">
            <a:extLst>
              <a:ext uri="{FF2B5EF4-FFF2-40B4-BE49-F238E27FC236}">
                <a16:creationId xmlns:a16="http://schemas.microsoft.com/office/drawing/2014/main" id="{888F2D8D-37D4-32D3-34CB-037BBD006C61}"/>
              </a:ext>
            </a:extLst>
          </p:cNvPr>
          <p:cNvSpPr/>
          <p:nvPr/>
        </p:nvSpPr>
        <p:spPr>
          <a:xfrm>
            <a:off x="5200769" y="3867864"/>
            <a:ext cx="4228743" cy="2296358"/>
          </a:xfrm>
          <a:prstGeom prst="roundRect">
            <a:avLst>
              <a:gd name="adj" fmla="val 3951"/>
            </a:avLst>
          </a:prstGeom>
          <a:solidFill>
            <a:srgbClr val="E9E6FA"/>
          </a:solidFill>
          <a:ln w="7620">
            <a:solidFill>
              <a:srgbClr val="BDB8DF"/>
            </a:solidFill>
            <a:prstDash val="solid"/>
          </a:ln>
        </p:spPr>
      </p:sp>
      <p:sp>
        <p:nvSpPr>
          <p:cNvPr id="16" name="Text 14">
            <a:extLst>
              <a:ext uri="{FF2B5EF4-FFF2-40B4-BE49-F238E27FC236}">
                <a16:creationId xmlns:a16="http://schemas.microsoft.com/office/drawing/2014/main" id="{75B719C9-15AF-04B6-674C-AB327AA04A37}"/>
              </a:ext>
            </a:extLst>
          </p:cNvPr>
          <p:cNvSpPr/>
          <p:nvPr/>
        </p:nvSpPr>
        <p:spPr>
          <a:xfrm>
            <a:off x="5424368" y="4091464"/>
            <a:ext cx="2700218" cy="337542"/>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Payment</a:t>
            </a:r>
            <a:endParaRPr lang="en-US" sz="2100" dirty="0"/>
          </a:p>
        </p:txBody>
      </p:sp>
      <p:sp>
        <p:nvSpPr>
          <p:cNvPr id="17" name="Text 15">
            <a:extLst>
              <a:ext uri="{FF2B5EF4-FFF2-40B4-BE49-F238E27FC236}">
                <a16:creationId xmlns:a16="http://schemas.microsoft.com/office/drawing/2014/main" id="{B38F0FF2-47C1-CA8D-F82C-2F5104B83F87}"/>
              </a:ext>
            </a:extLst>
          </p:cNvPr>
          <p:cNvSpPr/>
          <p:nvPr/>
        </p:nvSpPr>
        <p:spPr>
          <a:xfrm>
            <a:off x="5424368" y="4558546"/>
            <a:ext cx="3781544" cy="691039"/>
          </a:xfrm>
          <a:prstGeom prst="rect">
            <a:avLst/>
          </a:prstGeom>
          <a:noFill/>
          <a:ln/>
        </p:spPr>
        <p:txBody>
          <a:bodyPr wrap="squar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Integrates secure payment gateways for seamless transaction processing.</a:t>
            </a:r>
            <a:endParaRPr lang="en-US" sz="1700" dirty="0"/>
          </a:p>
        </p:txBody>
      </p:sp>
      <p:sp>
        <p:nvSpPr>
          <p:cNvPr id="18" name="Shape 16">
            <a:extLst>
              <a:ext uri="{FF2B5EF4-FFF2-40B4-BE49-F238E27FC236}">
                <a16:creationId xmlns:a16="http://schemas.microsoft.com/office/drawing/2014/main" id="{ED912129-CF06-3785-246F-7E9152E394B8}"/>
              </a:ext>
            </a:extLst>
          </p:cNvPr>
          <p:cNvSpPr/>
          <p:nvPr/>
        </p:nvSpPr>
        <p:spPr>
          <a:xfrm>
            <a:off x="9645491" y="3867864"/>
            <a:ext cx="4228743" cy="2296358"/>
          </a:xfrm>
          <a:prstGeom prst="roundRect">
            <a:avLst>
              <a:gd name="adj" fmla="val 3951"/>
            </a:avLst>
          </a:prstGeom>
          <a:solidFill>
            <a:srgbClr val="E9E6FA"/>
          </a:solidFill>
          <a:ln w="7620">
            <a:solidFill>
              <a:srgbClr val="BDB8DF"/>
            </a:solidFill>
            <a:prstDash val="solid"/>
          </a:ln>
        </p:spPr>
      </p:sp>
      <p:sp>
        <p:nvSpPr>
          <p:cNvPr id="19" name="Text 17">
            <a:extLst>
              <a:ext uri="{FF2B5EF4-FFF2-40B4-BE49-F238E27FC236}">
                <a16:creationId xmlns:a16="http://schemas.microsoft.com/office/drawing/2014/main" id="{E0C9CC8A-F29F-595B-3311-1729BF5AA6F6}"/>
              </a:ext>
            </a:extLst>
          </p:cNvPr>
          <p:cNvSpPr/>
          <p:nvPr/>
        </p:nvSpPr>
        <p:spPr>
          <a:xfrm>
            <a:off x="9869091" y="4091464"/>
            <a:ext cx="2700218" cy="337542"/>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Notification</a:t>
            </a:r>
            <a:endParaRPr lang="en-US" sz="2100" dirty="0"/>
          </a:p>
        </p:txBody>
      </p:sp>
      <p:sp>
        <p:nvSpPr>
          <p:cNvPr id="20" name="Text 18">
            <a:extLst>
              <a:ext uri="{FF2B5EF4-FFF2-40B4-BE49-F238E27FC236}">
                <a16:creationId xmlns:a16="http://schemas.microsoft.com/office/drawing/2014/main" id="{879195BC-A1EF-917A-37F2-37656AC62972}"/>
              </a:ext>
            </a:extLst>
          </p:cNvPr>
          <p:cNvSpPr/>
          <p:nvPr/>
        </p:nvSpPr>
        <p:spPr>
          <a:xfrm>
            <a:off x="9869091" y="4558546"/>
            <a:ext cx="3781544" cy="1382078"/>
          </a:xfrm>
          <a:prstGeom prst="rect">
            <a:avLst/>
          </a:prstGeom>
          <a:noFill/>
          <a:ln/>
        </p:spPr>
        <p:txBody>
          <a:bodyPr wrap="squar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Delivers timely and relevant notifications to users, keeping them informed about updates, activities, and important information.</a:t>
            </a:r>
            <a:endParaRPr lang="en-US" sz="1700" dirty="0"/>
          </a:p>
        </p:txBody>
      </p:sp>
      <p:sp>
        <p:nvSpPr>
          <p:cNvPr id="21" name="Shape 19">
            <a:extLst>
              <a:ext uri="{FF2B5EF4-FFF2-40B4-BE49-F238E27FC236}">
                <a16:creationId xmlns:a16="http://schemas.microsoft.com/office/drawing/2014/main" id="{A7305EFC-0DC1-BAC3-77F7-76E9F7DDF29D}"/>
              </a:ext>
            </a:extLst>
          </p:cNvPr>
          <p:cNvSpPr/>
          <p:nvPr/>
        </p:nvSpPr>
        <p:spPr>
          <a:xfrm>
            <a:off x="756047" y="6380202"/>
            <a:ext cx="13118306" cy="1259800"/>
          </a:xfrm>
          <a:prstGeom prst="roundRect">
            <a:avLst>
              <a:gd name="adj" fmla="val 7202"/>
            </a:avLst>
          </a:prstGeom>
          <a:solidFill>
            <a:srgbClr val="E9E6FA"/>
          </a:solidFill>
          <a:ln w="7620">
            <a:solidFill>
              <a:srgbClr val="BDB8DF"/>
            </a:solidFill>
            <a:prstDash val="solid"/>
          </a:ln>
        </p:spPr>
      </p:sp>
      <p:sp>
        <p:nvSpPr>
          <p:cNvPr id="22" name="Text 20">
            <a:extLst>
              <a:ext uri="{FF2B5EF4-FFF2-40B4-BE49-F238E27FC236}">
                <a16:creationId xmlns:a16="http://schemas.microsoft.com/office/drawing/2014/main" id="{A67795B1-B4DA-D642-3895-7A55016BED94}"/>
              </a:ext>
            </a:extLst>
          </p:cNvPr>
          <p:cNvSpPr/>
          <p:nvPr/>
        </p:nvSpPr>
        <p:spPr>
          <a:xfrm>
            <a:off x="979646" y="6603802"/>
            <a:ext cx="2700218" cy="337542"/>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Dashboard</a:t>
            </a:r>
            <a:endParaRPr lang="en-US" sz="2100" dirty="0"/>
          </a:p>
        </p:txBody>
      </p:sp>
      <p:sp>
        <p:nvSpPr>
          <p:cNvPr id="23" name="Text 21">
            <a:extLst>
              <a:ext uri="{FF2B5EF4-FFF2-40B4-BE49-F238E27FC236}">
                <a16:creationId xmlns:a16="http://schemas.microsoft.com/office/drawing/2014/main" id="{6ACF3E2D-2026-A8EE-59CA-634AA60B0CC1}"/>
              </a:ext>
            </a:extLst>
          </p:cNvPr>
          <p:cNvSpPr/>
          <p:nvPr/>
        </p:nvSpPr>
        <p:spPr>
          <a:xfrm>
            <a:off x="979646" y="7070884"/>
            <a:ext cx="12671108" cy="345519"/>
          </a:xfrm>
          <a:prstGeom prst="rect">
            <a:avLst/>
          </a:prstGeom>
          <a:noFill/>
          <a:ln/>
        </p:spPr>
        <p:txBody>
          <a:bodyPr wrap="non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Provides a user-friendly dashboard for both buyers and sellers, offering personalized insights and analytics.</a:t>
            </a:r>
            <a:endParaRPr lang="en-US" sz="1700" dirty="0"/>
          </a:p>
        </p:txBody>
      </p:sp>
    </p:spTree>
    <p:extLst>
      <p:ext uri="{BB962C8B-B14F-4D97-AF65-F5344CB8AC3E}">
        <p14:creationId xmlns:p14="http://schemas.microsoft.com/office/powerpoint/2010/main" val="116412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382CC8CC-4675-5B28-CBEF-2136814FF8DF}"/>
              </a:ext>
            </a:extLst>
          </p:cNvPr>
          <p:cNvSpPr/>
          <p:nvPr/>
        </p:nvSpPr>
        <p:spPr>
          <a:xfrm>
            <a:off x="793790" y="1814155"/>
            <a:ext cx="5678924"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Deployment Strategy</a:t>
            </a:r>
            <a:endParaRPr lang="en-US" sz="4450" dirty="0"/>
          </a:p>
        </p:txBody>
      </p:sp>
      <p:sp>
        <p:nvSpPr>
          <p:cNvPr id="3" name="Text 1">
            <a:extLst>
              <a:ext uri="{FF2B5EF4-FFF2-40B4-BE49-F238E27FC236}">
                <a16:creationId xmlns:a16="http://schemas.microsoft.com/office/drawing/2014/main" id="{4B2B7584-5860-2434-0969-24B0E2F8BEB0}"/>
              </a:ext>
            </a:extLst>
          </p:cNvPr>
          <p:cNvSpPr/>
          <p:nvPr/>
        </p:nvSpPr>
        <p:spPr>
          <a:xfrm>
            <a:off x="7591901" y="30899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Environment Setup</a:t>
            </a:r>
            <a:endParaRPr lang="en-US" sz="2200" dirty="0"/>
          </a:p>
        </p:txBody>
      </p:sp>
      <p:sp>
        <p:nvSpPr>
          <p:cNvPr id="4" name="Text 2">
            <a:extLst>
              <a:ext uri="{FF2B5EF4-FFF2-40B4-BE49-F238E27FC236}">
                <a16:creationId xmlns:a16="http://schemas.microsoft.com/office/drawing/2014/main" id="{85320A5E-DE37-B5D6-74C7-C9F7D27CD6C4}"/>
              </a:ext>
            </a:extLst>
          </p:cNvPr>
          <p:cNvSpPr/>
          <p:nvPr/>
        </p:nvSpPr>
        <p:spPr>
          <a:xfrm>
            <a:off x="7591901" y="3671054"/>
            <a:ext cx="6244709" cy="254031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We leverage cloud-based infrastructure to ensure scalability, security, and high availability. We utilize a cloud provider like AWS, Google Cloud, or Azure, combined with a robust database like PostgreSQL, and configure the web server (Nginx or Apache). Both backend and frontend components are carefully set up for seamless integration and optimized performance.</a:t>
            </a:r>
            <a:endParaRPr lang="en-US" sz="1750" dirty="0"/>
          </a:p>
        </p:txBody>
      </p:sp>
      <p:sp>
        <p:nvSpPr>
          <p:cNvPr id="5" name="Text 3">
            <a:extLst>
              <a:ext uri="{FF2B5EF4-FFF2-40B4-BE49-F238E27FC236}">
                <a16:creationId xmlns:a16="http://schemas.microsoft.com/office/drawing/2014/main" id="{D67BCAD8-495E-8E2E-AA57-273D929591D1}"/>
              </a:ext>
            </a:extLst>
          </p:cNvPr>
          <p:cNvSpPr/>
          <p:nvPr/>
        </p:nvSpPr>
        <p:spPr>
          <a:xfrm>
            <a:off x="786170" y="30899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CI/CD Pipeline</a:t>
            </a:r>
            <a:endParaRPr lang="en-US" sz="2200" dirty="0"/>
          </a:p>
        </p:txBody>
      </p:sp>
      <p:sp>
        <p:nvSpPr>
          <p:cNvPr id="6" name="Text 4">
            <a:extLst>
              <a:ext uri="{FF2B5EF4-FFF2-40B4-BE49-F238E27FC236}">
                <a16:creationId xmlns:a16="http://schemas.microsoft.com/office/drawing/2014/main" id="{B66D9454-1DD0-6B0E-946C-DEE8C272E436}"/>
              </a:ext>
            </a:extLst>
          </p:cNvPr>
          <p:cNvSpPr/>
          <p:nvPr/>
        </p:nvSpPr>
        <p:spPr>
          <a:xfrm>
            <a:off x="786170" y="3671054"/>
            <a:ext cx="6244709"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To automate the deployment process and maintain consistency, we implement a robust CI/CD pipeline using tools like GitHub Actions or Jenkins. This pipeline streamlines the development cycle, allowing for continuous integration and automated deployment of code changes into the production environment.</a:t>
            </a:r>
            <a:endParaRPr lang="en-US" sz="1750" dirty="0"/>
          </a:p>
        </p:txBody>
      </p:sp>
    </p:spTree>
    <p:extLst>
      <p:ext uri="{BB962C8B-B14F-4D97-AF65-F5344CB8AC3E}">
        <p14:creationId xmlns:p14="http://schemas.microsoft.com/office/powerpoint/2010/main" val="3253466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11182972-E121-CC09-8AB3-ABEBE399C88D}"/>
              </a:ext>
            </a:extLst>
          </p:cNvPr>
          <p:cNvSpPr/>
          <p:nvPr/>
        </p:nvSpPr>
        <p:spPr>
          <a:xfrm>
            <a:off x="756047" y="698897"/>
            <a:ext cx="5400556" cy="675084"/>
          </a:xfrm>
          <a:prstGeom prst="rect">
            <a:avLst/>
          </a:prstGeom>
          <a:noFill/>
          <a:ln/>
        </p:spPr>
        <p:txBody>
          <a:bodyPr wrap="none" lIns="0" tIns="0" rIns="0" bIns="0" rtlCol="0" anchor="t"/>
          <a:lstStyle/>
          <a:p>
            <a:pPr marL="0" indent="0">
              <a:lnSpc>
                <a:spcPts val="5300"/>
              </a:lnSpc>
              <a:buNone/>
            </a:pPr>
            <a:r>
              <a:rPr lang="en-US" sz="4250" b="1" dirty="0">
                <a:solidFill>
                  <a:srgbClr val="231971"/>
                </a:solidFill>
                <a:latin typeface="Outfit Extra Bold" pitchFamily="34" charset="0"/>
                <a:ea typeface="Outfit Extra Bold" pitchFamily="34" charset="-122"/>
                <a:cs typeface="Outfit Extra Bold" pitchFamily="34" charset="-120"/>
              </a:rPr>
              <a:t>Project Management</a:t>
            </a:r>
            <a:endParaRPr lang="en-US" sz="4250" dirty="0"/>
          </a:p>
        </p:txBody>
      </p:sp>
      <p:sp>
        <p:nvSpPr>
          <p:cNvPr id="3" name="Shape 1">
            <a:extLst>
              <a:ext uri="{FF2B5EF4-FFF2-40B4-BE49-F238E27FC236}">
                <a16:creationId xmlns:a16="http://schemas.microsoft.com/office/drawing/2014/main" id="{74B7864A-4B17-A311-1E63-691A2232886B}"/>
              </a:ext>
            </a:extLst>
          </p:cNvPr>
          <p:cNvSpPr/>
          <p:nvPr/>
        </p:nvSpPr>
        <p:spPr>
          <a:xfrm>
            <a:off x="7299960" y="1805940"/>
            <a:ext cx="30480" cy="5724644"/>
          </a:xfrm>
          <a:prstGeom prst="roundRect">
            <a:avLst>
              <a:gd name="adj" fmla="val 297674"/>
            </a:avLst>
          </a:prstGeom>
          <a:solidFill>
            <a:srgbClr val="BDB8DF"/>
          </a:solidFill>
          <a:ln/>
        </p:spPr>
      </p:sp>
      <p:sp>
        <p:nvSpPr>
          <p:cNvPr id="4" name="Shape 2">
            <a:extLst>
              <a:ext uri="{FF2B5EF4-FFF2-40B4-BE49-F238E27FC236}">
                <a16:creationId xmlns:a16="http://schemas.microsoft.com/office/drawing/2014/main" id="{BD7F387A-8175-6676-0A2B-54BE10F4F84C}"/>
              </a:ext>
            </a:extLst>
          </p:cNvPr>
          <p:cNvSpPr/>
          <p:nvPr/>
        </p:nvSpPr>
        <p:spPr>
          <a:xfrm>
            <a:off x="6346627" y="2276713"/>
            <a:ext cx="756047" cy="30480"/>
          </a:xfrm>
          <a:prstGeom prst="roundRect">
            <a:avLst>
              <a:gd name="adj" fmla="val 297674"/>
            </a:avLst>
          </a:prstGeom>
          <a:solidFill>
            <a:srgbClr val="BDB8DF"/>
          </a:solidFill>
          <a:ln/>
        </p:spPr>
      </p:sp>
      <p:sp>
        <p:nvSpPr>
          <p:cNvPr id="5" name="Shape 3">
            <a:extLst>
              <a:ext uri="{FF2B5EF4-FFF2-40B4-BE49-F238E27FC236}">
                <a16:creationId xmlns:a16="http://schemas.microsoft.com/office/drawing/2014/main" id="{35B03BC6-9DA1-9DB4-B5DD-E0B17B012390}"/>
              </a:ext>
            </a:extLst>
          </p:cNvPr>
          <p:cNvSpPr/>
          <p:nvPr/>
        </p:nvSpPr>
        <p:spPr>
          <a:xfrm>
            <a:off x="7072193" y="2048947"/>
            <a:ext cx="486013" cy="486013"/>
          </a:xfrm>
          <a:prstGeom prst="roundRect">
            <a:avLst>
              <a:gd name="adj" fmla="val 18668"/>
            </a:avLst>
          </a:prstGeom>
          <a:solidFill>
            <a:srgbClr val="E9E6FA"/>
          </a:solidFill>
          <a:ln w="7620">
            <a:solidFill>
              <a:srgbClr val="BDB8DF"/>
            </a:solidFill>
            <a:prstDash val="solid"/>
          </a:ln>
        </p:spPr>
      </p:sp>
      <p:sp>
        <p:nvSpPr>
          <p:cNvPr id="6" name="Text 4">
            <a:extLst>
              <a:ext uri="{FF2B5EF4-FFF2-40B4-BE49-F238E27FC236}">
                <a16:creationId xmlns:a16="http://schemas.microsoft.com/office/drawing/2014/main" id="{A130F361-6AE4-3191-5220-1F7C88B9C14A}"/>
              </a:ext>
            </a:extLst>
          </p:cNvPr>
          <p:cNvSpPr/>
          <p:nvPr/>
        </p:nvSpPr>
        <p:spPr>
          <a:xfrm>
            <a:off x="7251978" y="2129909"/>
            <a:ext cx="126444" cy="324088"/>
          </a:xfrm>
          <a:prstGeom prst="rect">
            <a:avLst/>
          </a:prstGeom>
          <a:noFill/>
          <a:ln/>
        </p:spPr>
        <p:txBody>
          <a:bodyPr wrap="none" lIns="0" tIns="0" rIns="0" bIns="0" rtlCol="0" anchor="t"/>
          <a:lstStyle/>
          <a:p>
            <a:pPr marL="0" indent="0" algn="ctr">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1</a:t>
            </a:r>
            <a:endParaRPr lang="en-US" sz="2550" dirty="0"/>
          </a:p>
        </p:txBody>
      </p:sp>
      <p:sp>
        <p:nvSpPr>
          <p:cNvPr id="7" name="Text 5">
            <a:extLst>
              <a:ext uri="{FF2B5EF4-FFF2-40B4-BE49-F238E27FC236}">
                <a16:creationId xmlns:a16="http://schemas.microsoft.com/office/drawing/2014/main" id="{65739DD4-0FF5-880F-2A56-1380A9F2FDC4}"/>
              </a:ext>
            </a:extLst>
          </p:cNvPr>
          <p:cNvSpPr/>
          <p:nvPr/>
        </p:nvSpPr>
        <p:spPr>
          <a:xfrm>
            <a:off x="3426857" y="2021919"/>
            <a:ext cx="2700218" cy="337542"/>
          </a:xfrm>
          <a:prstGeom prst="rect">
            <a:avLst/>
          </a:prstGeom>
          <a:noFill/>
          <a:ln/>
        </p:spPr>
        <p:txBody>
          <a:bodyPr wrap="none" lIns="0" tIns="0" rIns="0" bIns="0" rtlCol="0" anchor="t"/>
          <a:lstStyle/>
          <a:p>
            <a:pPr marL="0" indent="0" algn="r">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Initiation</a:t>
            </a:r>
            <a:endParaRPr lang="en-US" sz="2100" dirty="0"/>
          </a:p>
        </p:txBody>
      </p:sp>
      <p:sp>
        <p:nvSpPr>
          <p:cNvPr id="8" name="Text 6">
            <a:extLst>
              <a:ext uri="{FF2B5EF4-FFF2-40B4-BE49-F238E27FC236}">
                <a16:creationId xmlns:a16="http://schemas.microsoft.com/office/drawing/2014/main" id="{0D13B6E8-AB92-5DB1-E33E-A79F4B76F991}"/>
              </a:ext>
            </a:extLst>
          </p:cNvPr>
          <p:cNvSpPr/>
          <p:nvPr/>
        </p:nvSpPr>
        <p:spPr>
          <a:xfrm>
            <a:off x="756047" y="2489002"/>
            <a:ext cx="5371028" cy="691039"/>
          </a:xfrm>
          <a:prstGeom prst="rect">
            <a:avLst/>
          </a:prstGeom>
          <a:noFill/>
          <a:ln/>
        </p:spPr>
        <p:txBody>
          <a:bodyPr wrap="square" lIns="0" tIns="0" rIns="0" bIns="0" rtlCol="0" anchor="t"/>
          <a:lstStyle/>
          <a:p>
            <a:pPr marL="0" indent="0" algn="r">
              <a:lnSpc>
                <a:spcPts val="2700"/>
              </a:lnSpc>
              <a:buNone/>
            </a:pPr>
            <a:r>
              <a:rPr lang="en-US" sz="1700" dirty="0">
                <a:solidFill>
                  <a:srgbClr val="2A2742"/>
                </a:solidFill>
                <a:latin typeface="Arimo" pitchFamily="34" charset="0"/>
                <a:ea typeface="Arimo" pitchFamily="34" charset="-122"/>
                <a:cs typeface="Arimo" pitchFamily="34" charset="-120"/>
              </a:rPr>
              <a:t>Define project scope, gather requirements, and establish a clear project charter.</a:t>
            </a:r>
            <a:endParaRPr lang="en-US" sz="1700" dirty="0"/>
          </a:p>
        </p:txBody>
      </p:sp>
      <p:sp>
        <p:nvSpPr>
          <p:cNvPr id="9" name="Shape 7">
            <a:extLst>
              <a:ext uri="{FF2B5EF4-FFF2-40B4-BE49-F238E27FC236}">
                <a16:creationId xmlns:a16="http://schemas.microsoft.com/office/drawing/2014/main" id="{BA003461-4A5E-68B0-E94B-C7C73DF27EEC}"/>
              </a:ext>
            </a:extLst>
          </p:cNvPr>
          <p:cNvSpPr/>
          <p:nvPr/>
        </p:nvSpPr>
        <p:spPr>
          <a:xfrm>
            <a:off x="7527727" y="3356729"/>
            <a:ext cx="756047" cy="30480"/>
          </a:xfrm>
          <a:prstGeom prst="roundRect">
            <a:avLst>
              <a:gd name="adj" fmla="val 297674"/>
            </a:avLst>
          </a:prstGeom>
          <a:solidFill>
            <a:srgbClr val="BDB8DF"/>
          </a:solidFill>
          <a:ln/>
        </p:spPr>
      </p:sp>
      <p:sp>
        <p:nvSpPr>
          <p:cNvPr id="10" name="Shape 8">
            <a:extLst>
              <a:ext uri="{FF2B5EF4-FFF2-40B4-BE49-F238E27FC236}">
                <a16:creationId xmlns:a16="http://schemas.microsoft.com/office/drawing/2014/main" id="{2A3E3822-893A-DE6C-A8BB-3E439BBF7FF9}"/>
              </a:ext>
            </a:extLst>
          </p:cNvPr>
          <p:cNvSpPr/>
          <p:nvPr/>
        </p:nvSpPr>
        <p:spPr>
          <a:xfrm>
            <a:off x="7072193" y="3128963"/>
            <a:ext cx="486013" cy="486013"/>
          </a:xfrm>
          <a:prstGeom prst="roundRect">
            <a:avLst>
              <a:gd name="adj" fmla="val 18668"/>
            </a:avLst>
          </a:prstGeom>
          <a:solidFill>
            <a:srgbClr val="E9E6FA"/>
          </a:solidFill>
          <a:ln w="7620">
            <a:solidFill>
              <a:srgbClr val="BDB8DF"/>
            </a:solidFill>
            <a:prstDash val="solid"/>
          </a:ln>
        </p:spPr>
      </p:sp>
      <p:sp>
        <p:nvSpPr>
          <p:cNvPr id="11" name="Text 9">
            <a:extLst>
              <a:ext uri="{FF2B5EF4-FFF2-40B4-BE49-F238E27FC236}">
                <a16:creationId xmlns:a16="http://schemas.microsoft.com/office/drawing/2014/main" id="{4553581C-A8F1-C383-8100-CBFF062B5D6A}"/>
              </a:ext>
            </a:extLst>
          </p:cNvPr>
          <p:cNvSpPr/>
          <p:nvPr/>
        </p:nvSpPr>
        <p:spPr>
          <a:xfrm>
            <a:off x="7221855" y="3209925"/>
            <a:ext cx="186690" cy="324088"/>
          </a:xfrm>
          <a:prstGeom prst="rect">
            <a:avLst/>
          </a:prstGeom>
          <a:noFill/>
          <a:ln/>
        </p:spPr>
        <p:txBody>
          <a:bodyPr wrap="none" lIns="0" tIns="0" rIns="0" bIns="0" rtlCol="0" anchor="t"/>
          <a:lstStyle/>
          <a:p>
            <a:pPr marL="0" indent="0" algn="ctr">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2</a:t>
            </a:r>
            <a:endParaRPr lang="en-US" sz="2550" dirty="0"/>
          </a:p>
        </p:txBody>
      </p:sp>
      <p:sp>
        <p:nvSpPr>
          <p:cNvPr id="12" name="Text 10">
            <a:extLst>
              <a:ext uri="{FF2B5EF4-FFF2-40B4-BE49-F238E27FC236}">
                <a16:creationId xmlns:a16="http://schemas.microsoft.com/office/drawing/2014/main" id="{C8DC3936-16F5-D314-20F2-6801F6E4757D}"/>
              </a:ext>
            </a:extLst>
          </p:cNvPr>
          <p:cNvSpPr/>
          <p:nvPr/>
        </p:nvSpPr>
        <p:spPr>
          <a:xfrm>
            <a:off x="8503325" y="3101935"/>
            <a:ext cx="2700218" cy="337542"/>
          </a:xfrm>
          <a:prstGeom prst="rect">
            <a:avLst/>
          </a:prstGeom>
          <a:noFill/>
          <a:ln/>
        </p:spPr>
        <p:txBody>
          <a:bodyPr wrap="none" lIns="0" tIns="0" rIns="0" bIns="0" rtlCol="0" anchor="t"/>
          <a:lstStyle/>
          <a:p>
            <a:pPr marL="0" indent="0" algn="l">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Planning</a:t>
            </a:r>
            <a:endParaRPr lang="en-US" sz="2100" dirty="0"/>
          </a:p>
        </p:txBody>
      </p:sp>
      <p:sp>
        <p:nvSpPr>
          <p:cNvPr id="13" name="Text 11">
            <a:extLst>
              <a:ext uri="{FF2B5EF4-FFF2-40B4-BE49-F238E27FC236}">
                <a16:creationId xmlns:a16="http://schemas.microsoft.com/office/drawing/2014/main" id="{FB8FCBAC-A0D9-E844-F9F8-9FE35CC87164}"/>
              </a:ext>
            </a:extLst>
          </p:cNvPr>
          <p:cNvSpPr/>
          <p:nvPr/>
        </p:nvSpPr>
        <p:spPr>
          <a:xfrm>
            <a:off x="8503325" y="3569018"/>
            <a:ext cx="5371028" cy="691039"/>
          </a:xfrm>
          <a:prstGeom prst="rect">
            <a:avLst/>
          </a:prstGeom>
          <a:noFill/>
          <a:ln/>
        </p:spPr>
        <p:txBody>
          <a:bodyPr wrap="square" lIns="0" tIns="0" rIns="0" bIns="0" rtlCol="0" anchor="t"/>
          <a:lstStyle/>
          <a:p>
            <a:pPr marL="0" indent="0" algn="l">
              <a:lnSpc>
                <a:spcPts val="2700"/>
              </a:lnSpc>
              <a:buNone/>
            </a:pPr>
            <a:r>
              <a:rPr lang="en-US" sz="1700" dirty="0">
                <a:solidFill>
                  <a:srgbClr val="2A2742"/>
                </a:solidFill>
                <a:latin typeface="Arimo" pitchFamily="34" charset="0"/>
                <a:ea typeface="Arimo" pitchFamily="34" charset="-122"/>
                <a:cs typeface="Arimo" pitchFamily="34" charset="-120"/>
              </a:rPr>
              <a:t>Develop a detailed work breakdown structure, define tasks, allocate resources, and establish timelines.</a:t>
            </a:r>
            <a:endParaRPr lang="en-US" sz="1700" dirty="0"/>
          </a:p>
        </p:txBody>
      </p:sp>
      <p:sp>
        <p:nvSpPr>
          <p:cNvPr id="14" name="Shape 12">
            <a:extLst>
              <a:ext uri="{FF2B5EF4-FFF2-40B4-BE49-F238E27FC236}">
                <a16:creationId xmlns:a16="http://schemas.microsoft.com/office/drawing/2014/main" id="{3B4333C5-FFAB-2C55-3806-B933CA43CE52}"/>
              </a:ext>
            </a:extLst>
          </p:cNvPr>
          <p:cNvSpPr/>
          <p:nvPr/>
        </p:nvSpPr>
        <p:spPr>
          <a:xfrm>
            <a:off x="6346627" y="4328755"/>
            <a:ext cx="756047" cy="30480"/>
          </a:xfrm>
          <a:prstGeom prst="roundRect">
            <a:avLst>
              <a:gd name="adj" fmla="val 297674"/>
            </a:avLst>
          </a:prstGeom>
          <a:solidFill>
            <a:srgbClr val="BDB8DF"/>
          </a:solidFill>
          <a:ln/>
        </p:spPr>
      </p:sp>
      <p:sp>
        <p:nvSpPr>
          <p:cNvPr id="15" name="Shape 13">
            <a:extLst>
              <a:ext uri="{FF2B5EF4-FFF2-40B4-BE49-F238E27FC236}">
                <a16:creationId xmlns:a16="http://schemas.microsoft.com/office/drawing/2014/main" id="{204F6477-4757-1255-6B80-E0063B26ABFC}"/>
              </a:ext>
            </a:extLst>
          </p:cNvPr>
          <p:cNvSpPr/>
          <p:nvPr/>
        </p:nvSpPr>
        <p:spPr>
          <a:xfrm>
            <a:off x="7072193" y="4100989"/>
            <a:ext cx="486013" cy="486013"/>
          </a:xfrm>
          <a:prstGeom prst="roundRect">
            <a:avLst>
              <a:gd name="adj" fmla="val 18668"/>
            </a:avLst>
          </a:prstGeom>
          <a:solidFill>
            <a:srgbClr val="E9E6FA"/>
          </a:solidFill>
          <a:ln w="7620">
            <a:solidFill>
              <a:srgbClr val="BDB8DF"/>
            </a:solidFill>
            <a:prstDash val="solid"/>
          </a:ln>
        </p:spPr>
      </p:sp>
      <p:sp>
        <p:nvSpPr>
          <p:cNvPr id="16" name="Text 14">
            <a:extLst>
              <a:ext uri="{FF2B5EF4-FFF2-40B4-BE49-F238E27FC236}">
                <a16:creationId xmlns:a16="http://schemas.microsoft.com/office/drawing/2014/main" id="{5D846FCA-E1FA-C02D-1D91-CAD3D98B7C72}"/>
              </a:ext>
            </a:extLst>
          </p:cNvPr>
          <p:cNvSpPr/>
          <p:nvPr/>
        </p:nvSpPr>
        <p:spPr>
          <a:xfrm>
            <a:off x="7222927" y="4181951"/>
            <a:ext cx="184428" cy="324088"/>
          </a:xfrm>
          <a:prstGeom prst="rect">
            <a:avLst/>
          </a:prstGeom>
          <a:noFill/>
          <a:ln/>
        </p:spPr>
        <p:txBody>
          <a:bodyPr wrap="none" lIns="0" tIns="0" rIns="0" bIns="0" rtlCol="0" anchor="t"/>
          <a:lstStyle/>
          <a:p>
            <a:pPr marL="0" indent="0" algn="ctr">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3</a:t>
            </a:r>
            <a:endParaRPr lang="en-US" sz="2550" dirty="0"/>
          </a:p>
        </p:txBody>
      </p:sp>
      <p:sp>
        <p:nvSpPr>
          <p:cNvPr id="17" name="Text 15">
            <a:extLst>
              <a:ext uri="{FF2B5EF4-FFF2-40B4-BE49-F238E27FC236}">
                <a16:creationId xmlns:a16="http://schemas.microsoft.com/office/drawing/2014/main" id="{BF2CE9B1-10CC-8494-0ABF-972A40827A75}"/>
              </a:ext>
            </a:extLst>
          </p:cNvPr>
          <p:cNvSpPr/>
          <p:nvPr/>
        </p:nvSpPr>
        <p:spPr>
          <a:xfrm>
            <a:off x="3426857" y="4073962"/>
            <a:ext cx="2700218" cy="337542"/>
          </a:xfrm>
          <a:prstGeom prst="rect">
            <a:avLst/>
          </a:prstGeom>
          <a:noFill/>
          <a:ln/>
        </p:spPr>
        <p:txBody>
          <a:bodyPr wrap="none" lIns="0" tIns="0" rIns="0" bIns="0" rtlCol="0" anchor="t"/>
          <a:lstStyle/>
          <a:p>
            <a:pPr marL="0" indent="0" algn="r">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Implementation</a:t>
            </a:r>
            <a:endParaRPr lang="en-US" sz="2100" dirty="0"/>
          </a:p>
        </p:txBody>
      </p:sp>
      <p:sp>
        <p:nvSpPr>
          <p:cNvPr id="18" name="Text 16">
            <a:extLst>
              <a:ext uri="{FF2B5EF4-FFF2-40B4-BE49-F238E27FC236}">
                <a16:creationId xmlns:a16="http://schemas.microsoft.com/office/drawing/2014/main" id="{C9312707-F9D2-044E-C9EF-0F24E784CAC7}"/>
              </a:ext>
            </a:extLst>
          </p:cNvPr>
          <p:cNvSpPr/>
          <p:nvPr/>
        </p:nvSpPr>
        <p:spPr>
          <a:xfrm>
            <a:off x="756047" y="4541044"/>
            <a:ext cx="5371028" cy="691039"/>
          </a:xfrm>
          <a:prstGeom prst="rect">
            <a:avLst/>
          </a:prstGeom>
          <a:noFill/>
          <a:ln/>
        </p:spPr>
        <p:txBody>
          <a:bodyPr wrap="square" lIns="0" tIns="0" rIns="0" bIns="0" rtlCol="0" anchor="t"/>
          <a:lstStyle/>
          <a:p>
            <a:pPr marL="0" indent="0" algn="r">
              <a:lnSpc>
                <a:spcPts val="2700"/>
              </a:lnSpc>
              <a:buNone/>
            </a:pPr>
            <a:r>
              <a:rPr lang="en-US" sz="1700" dirty="0">
                <a:solidFill>
                  <a:srgbClr val="2A2742"/>
                </a:solidFill>
                <a:latin typeface="Arimo" pitchFamily="34" charset="0"/>
                <a:ea typeface="Arimo" pitchFamily="34" charset="-122"/>
                <a:cs typeface="Arimo" pitchFamily="34" charset="-120"/>
              </a:rPr>
              <a:t>Execute the project plan, develop software components, and implement functionalities.</a:t>
            </a:r>
            <a:endParaRPr lang="en-US" sz="1700" dirty="0"/>
          </a:p>
        </p:txBody>
      </p:sp>
      <p:sp>
        <p:nvSpPr>
          <p:cNvPr id="19" name="Shape 17">
            <a:extLst>
              <a:ext uri="{FF2B5EF4-FFF2-40B4-BE49-F238E27FC236}">
                <a16:creationId xmlns:a16="http://schemas.microsoft.com/office/drawing/2014/main" id="{99D6488E-E1E4-3EE3-56A5-D924856D14A4}"/>
              </a:ext>
            </a:extLst>
          </p:cNvPr>
          <p:cNvSpPr/>
          <p:nvPr/>
        </p:nvSpPr>
        <p:spPr>
          <a:xfrm>
            <a:off x="7527727" y="5300901"/>
            <a:ext cx="756047" cy="30480"/>
          </a:xfrm>
          <a:prstGeom prst="roundRect">
            <a:avLst>
              <a:gd name="adj" fmla="val 297674"/>
            </a:avLst>
          </a:prstGeom>
          <a:solidFill>
            <a:srgbClr val="BDB8DF"/>
          </a:solidFill>
          <a:ln/>
        </p:spPr>
      </p:sp>
      <p:sp>
        <p:nvSpPr>
          <p:cNvPr id="20" name="Shape 18">
            <a:extLst>
              <a:ext uri="{FF2B5EF4-FFF2-40B4-BE49-F238E27FC236}">
                <a16:creationId xmlns:a16="http://schemas.microsoft.com/office/drawing/2014/main" id="{C0D43BE4-E994-193C-9E31-F9230FADE27F}"/>
              </a:ext>
            </a:extLst>
          </p:cNvPr>
          <p:cNvSpPr/>
          <p:nvPr/>
        </p:nvSpPr>
        <p:spPr>
          <a:xfrm>
            <a:off x="7072193" y="5073134"/>
            <a:ext cx="486013" cy="486013"/>
          </a:xfrm>
          <a:prstGeom prst="roundRect">
            <a:avLst>
              <a:gd name="adj" fmla="val 18668"/>
            </a:avLst>
          </a:prstGeom>
          <a:solidFill>
            <a:srgbClr val="E9E6FA"/>
          </a:solidFill>
          <a:ln w="7620">
            <a:solidFill>
              <a:srgbClr val="BDB8DF"/>
            </a:solidFill>
            <a:prstDash val="solid"/>
          </a:ln>
        </p:spPr>
      </p:sp>
      <p:sp>
        <p:nvSpPr>
          <p:cNvPr id="21" name="Text 19">
            <a:extLst>
              <a:ext uri="{FF2B5EF4-FFF2-40B4-BE49-F238E27FC236}">
                <a16:creationId xmlns:a16="http://schemas.microsoft.com/office/drawing/2014/main" id="{42AE92ED-2E94-E155-CF1E-AAD1C94C90D6}"/>
              </a:ext>
            </a:extLst>
          </p:cNvPr>
          <p:cNvSpPr/>
          <p:nvPr/>
        </p:nvSpPr>
        <p:spPr>
          <a:xfrm>
            <a:off x="7215902" y="5154097"/>
            <a:ext cx="198596" cy="324088"/>
          </a:xfrm>
          <a:prstGeom prst="rect">
            <a:avLst/>
          </a:prstGeom>
          <a:noFill/>
          <a:ln/>
        </p:spPr>
        <p:txBody>
          <a:bodyPr wrap="none" lIns="0" tIns="0" rIns="0" bIns="0" rtlCol="0" anchor="t"/>
          <a:lstStyle/>
          <a:p>
            <a:pPr marL="0" indent="0" algn="ctr">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4</a:t>
            </a:r>
            <a:endParaRPr lang="en-US" sz="2550" dirty="0"/>
          </a:p>
        </p:txBody>
      </p:sp>
      <p:sp>
        <p:nvSpPr>
          <p:cNvPr id="22" name="Text 20">
            <a:extLst>
              <a:ext uri="{FF2B5EF4-FFF2-40B4-BE49-F238E27FC236}">
                <a16:creationId xmlns:a16="http://schemas.microsoft.com/office/drawing/2014/main" id="{8294EC05-FF94-6FD3-F818-CE12EB3E00E0}"/>
              </a:ext>
            </a:extLst>
          </p:cNvPr>
          <p:cNvSpPr/>
          <p:nvPr/>
        </p:nvSpPr>
        <p:spPr>
          <a:xfrm>
            <a:off x="8503325" y="5046107"/>
            <a:ext cx="3093006" cy="337542"/>
          </a:xfrm>
          <a:prstGeom prst="rect">
            <a:avLst/>
          </a:prstGeom>
          <a:noFill/>
          <a:ln/>
        </p:spPr>
        <p:txBody>
          <a:bodyPr wrap="none" lIns="0" tIns="0" rIns="0" bIns="0" rtlCol="0" anchor="t"/>
          <a:lstStyle/>
          <a:p>
            <a:pPr marL="0" indent="0" algn="l">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Monitoring &amp; Controlling</a:t>
            </a:r>
            <a:endParaRPr lang="en-US" sz="2100" dirty="0"/>
          </a:p>
        </p:txBody>
      </p:sp>
      <p:sp>
        <p:nvSpPr>
          <p:cNvPr id="23" name="Text 21">
            <a:extLst>
              <a:ext uri="{FF2B5EF4-FFF2-40B4-BE49-F238E27FC236}">
                <a16:creationId xmlns:a16="http://schemas.microsoft.com/office/drawing/2014/main" id="{5AE6BD1A-9FBA-65ED-2627-D565A9A2B870}"/>
              </a:ext>
            </a:extLst>
          </p:cNvPr>
          <p:cNvSpPr/>
          <p:nvPr/>
        </p:nvSpPr>
        <p:spPr>
          <a:xfrm>
            <a:off x="8503325" y="5513189"/>
            <a:ext cx="5371028" cy="691039"/>
          </a:xfrm>
          <a:prstGeom prst="rect">
            <a:avLst/>
          </a:prstGeom>
          <a:noFill/>
          <a:ln/>
        </p:spPr>
        <p:txBody>
          <a:bodyPr wrap="square" lIns="0" tIns="0" rIns="0" bIns="0" rtlCol="0" anchor="t"/>
          <a:lstStyle/>
          <a:p>
            <a:pPr marL="0" indent="0" algn="l">
              <a:lnSpc>
                <a:spcPts val="2700"/>
              </a:lnSpc>
              <a:buNone/>
            </a:pPr>
            <a:r>
              <a:rPr lang="en-US" sz="1700" dirty="0">
                <a:solidFill>
                  <a:srgbClr val="2A2742"/>
                </a:solidFill>
                <a:latin typeface="Arimo" pitchFamily="34" charset="0"/>
                <a:ea typeface="Arimo" pitchFamily="34" charset="-122"/>
                <a:cs typeface="Arimo" pitchFamily="34" charset="-120"/>
              </a:rPr>
              <a:t>Track progress, monitor performance, manage risks, and ensure adherence to project plans.</a:t>
            </a:r>
            <a:endParaRPr lang="en-US" sz="1700" dirty="0"/>
          </a:p>
        </p:txBody>
      </p:sp>
      <p:sp>
        <p:nvSpPr>
          <p:cNvPr id="24" name="Shape 22">
            <a:extLst>
              <a:ext uri="{FF2B5EF4-FFF2-40B4-BE49-F238E27FC236}">
                <a16:creationId xmlns:a16="http://schemas.microsoft.com/office/drawing/2014/main" id="{4FD47FC6-C8B8-6744-50FA-B09C06A1A4B3}"/>
              </a:ext>
            </a:extLst>
          </p:cNvPr>
          <p:cNvSpPr/>
          <p:nvPr/>
        </p:nvSpPr>
        <p:spPr>
          <a:xfrm>
            <a:off x="6346627" y="6273046"/>
            <a:ext cx="756047" cy="30480"/>
          </a:xfrm>
          <a:prstGeom prst="roundRect">
            <a:avLst>
              <a:gd name="adj" fmla="val 297674"/>
            </a:avLst>
          </a:prstGeom>
          <a:solidFill>
            <a:srgbClr val="BDB8DF"/>
          </a:solidFill>
          <a:ln/>
        </p:spPr>
      </p:sp>
      <p:sp>
        <p:nvSpPr>
          <p:cNvPr id="25" name="Shape 23">
            <a:extLst>
              <a:ext uri="{FF2B5EF4-FFF2-40B4-BE49-F238E27FC236}">
                <a16:creationId xmlns:a16="http://schemas.microsoft.com/office/drawing/2014/main" id="{ED04B95B-0DB7-7281-B1DB-AE8E07B399C4}"/>
              </a:ext>
            </a:extLst>
          </p:cNvPr>
          <p:cNvSpPr/>
          <p:nvPr/>
        </p:nvSpPr>
        <p:spPr>
          <a:xfrm>
            <a:off x="7072193" y="6045279"/>
            <a:ext cx="486013" cy="486013"/>
          </a:xfrm>
          <a:prstGeom prst="roundRect">
            <a:avLst>
              <a:gd name="adj" fmla="val 18668"/>
            </a:avLst>
          </a:prstGeom>
          <a:solidFill>
            <a:srgbClr val="E9E6FA"/>
          </a:solidFill>
          <a:ln w="7620">
            <a:solidFill>
              <a:srgbClr val="BDB8DF"/>
            </a:solidFill>
            <a:prstDash val="solid"/>
          </a:ln>
        </p:spPr>
      </p:sp>
      <p:sp>
        <p:nvSpPr>
          <p:cNvPr id="26" name="Text 24">
            <a:extLst>
              <a:ext uri="{FF2B5EF4-FFF2-40B4-BE49-F238E27FC236}">
                <a16:creationId xmlns:a16="http://schemas.microsoft.com/office/drawing/2014/main" id="{0956CCC8-0AED-5C7C-CF0C-D6218AEFE63A}"/>
              </a:ext>
            </a:extLst>
          </p:cNvPr>
          <p:cNvSpPr/>
          <p:nvPr/>
        </p:nvSpPr>
        <p:spPr>
          <a:xfrm>
            <a:off x="7223165" y="6126242"/>
            <a:ext cx="184071" cy="324088"/>
          </a:xfrm>
          <a:prstGeom prst="rect">
            <a:avLst/>
          </a:prstGeom>
          <a:noFill/>
          <a:ln/>
        </p:spPr>
        <p:txBody>
          <a:bodyPr wrap="none" lIns="0" tIns="0" rIns="0" bIns="0" rtlCol="0" anchor="t"/>
          <a:lstStyle/>
          <a:p>
            <a:pPr marL="0" indent="0" algn="ctr">
              <a:lnSpc>
                <a:spcPts val="2550"/>
              </a:lnSpc>
              <a:buNone/>
            </a:pPr>
            <a:r>
              <a:rPr lang="en-US" sz="2550" b="1" dirty="0">
                <a:solidFill>
                  <a:srgbClr val="2A2742"/>
                </a:solidFill>
                <a:latin typeface="Outfit Extra Bold" pitchFamily="34" charset="0"/>
                <a:ea typeface="Outfit Extra Bold" pitchFamily="34" charset="-122"/>
                <a:cs typeface="Outfit Extra Bold" pitchFamily="34" charset="-120"/>
              </a:rPr>
              <a:t>5</a:t>
            </a:r>
            <a:endParaRPr lang="en-US" sz="2550" dirty="0"/>
          </a:p>
        </p:txBody>
      </p:sp>
      <p:sp>
        <p:nvSpPr>
          <p:cNvPr id="27" name="Text 25">
            <a:extLst>
              <a:ext uri="{FF2B5EF4-FFF2-40B4-BE49-F238E27FC236}">
                <a16:creationId xmlns:a16="http://schemas.microsoft.com/office/drawing/2014/main" id="{320F83A2-1CF3-1BCC-DE64-E0297D93E370}"/>
              </a:ext>
            </a:extLst>
          </p:cNvPr>
          <p:cNvSpPr/>
          <p:nvPr/>
        </p:nvSpPr>
        <p:spPr>
          <a:xfrm>
            <a:off x="3426857" y="6018252"/>
            <a:ext cx="2700218" cy="337542"/>
          </a:xfrm>
          <a:prstGeom prst="rect">
            <a:avLst/>
          </a:prstGeom>
          <a:noFill/>
          <a:ln/>
        </p:spPr>
        <p:txBody>
          <a:bodyPr wrap="none" lIns="0" tIns="0" rIns="0" bIns="0" rtlCol="0" anchor="t"/>
          <a:lstStyle/>
          <a:p>
            <a:pPr marL="0" indent="0" algn="r">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Closing</a:t>
            </a:r>
            <a:endParaRPr lang="en-US" sz="2100" dirty="0"/>
          </a:p>
        </p:txBody>
      </p:sp>
      <p:sp>
        <p:nvSpPr>
          <p:cNvPr id="28" name="Text 26">
            <a:extLst>
              <a:ext uri="{FF2B5EF4-FFF2-40B4-BE49-F238E27FC236}">
                <a16:creationId xmlns:a16="http://schemas.microsoft.com/office/drawing/2014/main" id="{75C7EF58-8381-8B1A-0854-0CAFE14D569A}"/>
              </a:ext>
            </a:extLst>
          </p:cNvPr>
          <p:cNvSpPr/>
          <p:nvPr/>
        </p:nvSpPr>
        <p:spPr>
          <a:xfrm>
            <a:off x="756047" y="6485334"/>
            <a:ext cx="5371028" cy="691039"/>
          </a:xfrm>
          <a:prstGeom prst="rect">
            <a:avLst/>
          </a:prstGeom>
          <a:noFill/>
          <a:ln/>
        </p:spPr>
        <p:txBody>
          <a:bodyPr wrap="square" lIns="0" tIns="0" rIns="0" bIns="0" rtlCol="0" anchor="t"/>
          <a:lstStyle/>
          <a:p>
            <a:pPr marL="0" indent="0" algn="r">
              <a:lnSpc>
                <a:spcPts val="2700"/>
              </a:lnSpc>
              <a:buNone/>
            </a:pPr>
            <a:r>
              <a:rPr lang="en-US" sz="1700" dirty="0">
                <a:solidFill>
                  <a:srgbClr val="2A2742"/>
                </a:solidFill>
                <a:latin typeface="Arimo" pitchFamily="34" charset="0"/>
                <a:ea typeface="Arimo" pitchFamily="34" charset="-122"/>
                <a:cs typeface="Arimo" pitchFamily="34" charset="-120"/>
              </a:rPr>
              <a:t>Finalize the project, document lessons learned, and obtain formal acceptance from stakeholders.</a:t>
            </a:r>
            <a:endParaRPr lang="en-US" sz="1700" dirty="0"/>
          </a:p>
        </p:txBody>
      </p:sp>
    </p:spTree>
    <p:extLst>
      <p:ext uri="{BB962C8B-B14F-4D97-AF65-F5344CB8AC3E}">
        <p14:creationId xmlns:p14="http://schemas.microsoft.com/office/powerpoint/2010/main" val="212912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23AFFF8-5AD4-FCF5-DD5D-34F20958C0F7}"/>
              </a:ext>
            </a:extLst>
          </p:cNvPr>
          <p:cNvSpPr/>
          <p:nvPr/>
        </p:nvSpPr>
        <p:spPr>
          <a:xfrm>
            <a:off x="793790" y="1546265"/>
            <a:ext cx="6801445"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Roles and Responsibilities</a:t>
            </a:r>
            <a:endParaRPr lang="en-US" sz="4450" dirty="0"/>
          </a:p>
        </p:txBody>
      </p:sp>
      <p:pic>
        <p:nvPicPr>
          <p:cNvPr id="3" name="Image 0" descr="preencoded.png">
            <a:extLst>
              <a:ext uri="{FF2B5EF4-FFF2-40B4-BE49-F238E27FC236}">
                <a16:creationId xmlns:a16="http://schemas.microsoft.com/office/drawing/2014/main" id="{81F89F55-8BDD-A7B2-60D5-F93E66D09BE8}"/>
              </a:ext>
            </a:extLst>
          </p:cNvPr>
          <p:cNvPicPr>
            <a:picLocks noChangeAspect="1"/>
          </p:cNvPicPr>
          <p:nvPr/>
        </p:nvPicPr>
        <p:blipFill>
          <a:blip r:embed="rId2"/>
          <a:stretch>
            <a:fillRect/>
          </a:stretch>
        </p:blipFill>
        <p:spPr>
          <a:xfrm>
            <a:off x="793790" y="2708672"/>
            <a:ext cx="566976" cy="566976"/>
          </a:xfrm>
          <a:prstGeom prst="rect">
            <a:avLst/>
          </a:prstGeom>
        </p:spPr>
      </p:pic>
      <p:sp>
        <p:nvSpPr>
          <p:cNvPr id="4" name="Text 1">
            <a:extLst>
              <a:ext uri="{FF2B5EF4-FFF2-40B4-BE49-F238E27FC236}">
                <a16:creationId xmlns:a16="http://schemas.microsoft.com/office/drawing/2014/main" id="{0DD9889F-5DEB-5314-6FE4-429F79821526}"/>
              </a:ext>
            </a:extLst>
          </p:cNvPr>
          <p:cNvSpPr/>
          <p:nvPr/>
        </p:nvSpPr>
        <p:spPr>
          <a:xfrm>
            <a:off x="793790" y="350246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Project Manager</a:t>
            </a:r>
            <a:endParaRPr lang="en-US" sz="2200" dirty="0"/>
          </a:p>
        </p:txBody>
      </p:sp>
      <p:sp>
        <p:nvSpPr>
          <p:cNvPr id="5" name="Text 2">
            <a:extLst>
              <a:ext uri="{FF2B5EF4-FFF2-40B4-BE49-F238E27FC236}">
                <a16:creationId xmlns:a16="http://schemas.microsoft.com/office/drawing/2014/main" id="{BAD72CEC-41C2-9C44-B549-6EDE29C4B726}"/>
              </a:ext>
            </a:extLst>
          </p:cNvPr>
          <p:cNvSpPr/>
          <p:nvPr/>
        </p:nvSpPr>
        <p:spPr>
          <a:xfrm>
            <a:off x="793790" y="3992880"/>
            <a:ext cx="3005495"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Mohammad Atteyah</a:t>
            </a:r>
            <a:endParaRPr lang="en-US" sz="1750" dirty="0"/>
          </a:p>
        </p:txBody>
      </p:sp>
      <p:pic>
        <p:nvPicPr>
          <p:cNvPr id="6" name="Image 1" descr="preencoded.png">
            <a:extLst>
              <a:ext uri="{FF2B5EF4-FFF2-40B4-BE49-F238E27FC236}">
                <a16:creationId xmlns:a16="http://schemas.microsoft.com/office/drawing/2014/main" id="{C18F90B4-07A3-BAB7-C190-BD75E3098BAC}"/>
              </a:ext>
            </a:extLst>
          </p:cNvPr>
          <p:cNvPicPr>
            <a:picLocks noChangeAspect="1"/>
          </p:cNvPicPr>
          <p:nvPr/>
        </p:nvPicPr>
        <p:blipFill>
          <a:blip r:embed="rId3"/>
          <a:stretch>
            <a:fillRect/>
          </a:stretch>
        </p:blipFill>
        <p:spPr>
          <a:xfrm>
            <a:off x="4139446" y="2708672"/>
            <a:ext cx="566976" cy="566976"/>
          </a:xfrm>
          <a:prstGeom prst="rect">
            <a:avLst/>
          </a:prstGeom>
        </p:spPr>
      </p:pic>
      <p:sp>
        <p:nvSpPr>
          <p:cNvPr id="7" name="Text 3">
            <a:extLst>
              <a:ext uri="{FF2B5EF4-FFF2-40B4-BE49-F238E27FC236}">
                <a16:creationId xmlns:a16="http://schemas.microsoft.com/office/drawing/2014/main" id="{A120FADC-4D3C-B352-0F57-D7E6D83BC356}"/>
              </a:ext>
            </a:extLst>
          </p:cNvPr>
          <p:cNvSpPr/>
          <p:nvPr/>
        </p:nvSpPr>
        <p:spPr>
          <a:xfrm>
            <a:off x="4139446" y="350246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Business Lead</a:t>
            </a:r>
            <a:endParaRPr lang="en-US" sz="2200" dirty="0"/>
          </a:p>
        </p:txBody>
      </p:sp>
      <p:sp>
        <p:nvSpPr>
          <p:cNvPr id="8" name="Text 4">
            <a:extLst>
              <a:ext uri="{FF2B5EF4-FFF2-40B4-BE49-F238E27FC236}">
                <a16:creationId xmlns:a16="http://schemas.microsoft.com/office/drawing/2014/main" id="{B244E1E3-4B44-8BC8-F353-21AA95D07C36}"/>
              </a:ext>
            </a:extLst>
          </p:cNvPr>
          <p:cNvSpPr/>
          <p:nvPr/>
        </p:nvSpPr>
        <p:spPr>
          <a:xfrm>
            <a:off x="4139446" y="3992880"/>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Baseem Al-jaghoob</a:t>
            </a:r>
            <a:endParaRPr lang="en-US" sz="1750" dirty="0"/>
          </a:p>
        </p:txBody>
      </p:sp>
      <p:pic>
        <p:nvPicPr>
          <p:cNvPr id="9" name="Image 2" descr="preencoded.png">
            <a:extLst>
              <a:ext uri="{FF2B5EF4-FFF2-40B4-BE49-F238E27FC236}">
                <a16:creationId xmlns:a16="http://schemas.microsoft.com/office/drawing/2014/main" id="{767AE5F3-7E53-ADC8-3278-37A7EE2BCB79}"/>
              </a:ext>
            </a:extLst>
          </p:cNvPr>
          <p:cNvPicPr>
            <a:picLocks noChangeAspect="1"/>
          </p:cNvPicPr>
          <p:nvPr/>
        </p:nvPicPr>
        <p:blipFill>
          <a:blip r:embed="rId4"/>
          <a:stretch>
            <a:fillRect/>
          </a:stretch>
        </p:blipFill>
        <p:spPr>
          <a:xfrm>
            <a:off x="7485221" y="2708672"/>
            <a:ext cx="566976" cy="566976"/>
          </a:xfrm>
          <a:prstGeom prst="rect">
            <a:avLst/>
          </a:prstGeom>
        </p:spPr>
      </p:pic>
      <p:sp>
        <p:nvSpPr>
          <p:cNvPr id="10" name="Text 5">
            <a:extLst>
              <a:ext uri="{FF2B5EF4-FFF2-40B4-BE49-F238E27FC236}">
                <a16:creationId xmlns:a16="http://schemas.microsoft.com/office/drawing/2014/main" id="{7F04C252-9EFA-1B33-107F-BFD7F8E7E436}"/>
              </a:ext>
            </a:extLst>
          </p:cNvPr>
          <p:cNvSpPr/>
          <p:nvPr/>
        </p:nvSpPr>
        <p:spPr>
          <a:xfrm>
            <a:off x="7485221" y="350246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Software Engineer</a:t>
            </a:r>
            <a:endParaRPr lang="en-US" sz="2200" dirty="0"/>
          </a:p>
        </p:txBody>
      </p:sp>
      <p:sp>
        <p:nvSpPr>
          <p:cNvPr id="11" name="Text 6">
            <a:extLst>
              <a:ext uri="{FF2B5EF4-FFF2-40B4-BE49-F238E27FC236}">
                <a16:creationId xmlns:a16="http://schemas.microsoft.com/office/drawing/2014/main" id="{98C80392-F750-5CAC-AB8B-8F37DA715A5E}"/>
              </a:ext>
            </a:extLst>
          </p:cNvPr>
          <p:cNvSpPr/>
          <p:nvPr/>
        </p:nvSpPr>
        <p:spPr>
          <a:xfrm>
            <a:off x="7485221" y="3992880"/>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Ibrahem Atatri</a:t>
            </a:r>
            <a:endParaRPr lang="en-US" sz="1750" dirty="0"/>
          </a:p>
        </p:txBody>
      </p:sp>
      <p:pic>
        <p:nvPicPr>
          <p:cNvPr id="12" name="Image 3" descr="preencoded.png">
            <a:extLst>
              <a:ext uri="{FF2B5EF4-FFF2-40B4-BE49-F238E27FC236}">
                <a16:creationId xmlns:a16="http://schemas.microsoft.com/office/drawing/2014/main" id="{2B838BB4-7960-3EAE-A61F-AD9506D51F0A}"/>
              </a:ext>
            </a:extLst>
          </p:cNvPr>
          <p:cNvPicPr>
            <a:picLocks noChangeAspect="1"/>
          </p:cNvPicPr>
          <p:nvPr/>
        </p:nvPicPr>
        <p:blipFill>
          <a:blip r:embed="rId5"/>
          <a:stretch>
            <a:fillRect/>
          </a:stretch>
        </p:blipFill>
        <p:spPr>
          <a:xfrm>
            <a:off x="10830997" y="2708672"/>
            <a:ext cx="566976" cy="566976"/>
          </a:xfrm>
          <a:prstGeom prst="rect">
            <a:avLst/>
          </a:prstGeom>
        </p:spPr>
      </p:pic>
      <p:sp>
        <p:nvSpPr>
          <p:cNvPr id="13" name="Text 7">
            <a:extLst>
              <a:ext uri="{FF2B5EF4-FFF2-40B4-BE49-F238E27FC236}">
                <a16:creationId xmlns:a16="http://schemas.microsoft.com/office/drawing/2014/main" id="{092354A4-76C4-4C75-AAEA-E93794E318A2}"/>
              </a:ext>
            </a:extLst>
          </p:cNvPr>
          <p:cNvSpPr/>
          <p:nvPr/>
        </p:nvSpPr>
        <p:spPr>
          <a:xfrm>
            <a:off x="10830997" y="3502462"/>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Frontend Developer</a:t>
            </a:r>
            <a:endParaRPr lang="en-US" sz="2200" dirty="0"/>
          </a:p>
        </p:txBody>
      </p:sp>
      <p:sp>
        <p:nvSpPr>
          <p:cNvPr id="14" name="Text 8">
            <a:extLst>
              <a:ext uri="{FF2B5EF4-FFF2-40B4-BE49-F238E27FC236}">
                <a16:creationId xmlns:a16="http://schemas.microsoft.com/office/drawing/2014/main" id="{1B60D5E2-BBD5-8B7B-8F82-986D8A25BA21}"/>
              </a:ext>
            </a:extLst>
          </p:cNvPr>
          <p:cNvSpPr/>
          <p:nvPr/>
        </p:nvSpPr>
        <p:spPr>
          <a:xfrm>
            <a:off x="10830997" y="3992880"/>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Ya’qoob</a:t>
            </a:r>
            <a:endParaRPr lang="en-US" sz="1750" dirty="0"/>
          </a:p>
        </p:txBody>
      </p:sp>
      <p:pic>
        <p:nvPicPr>
          <p:cNvPr id="15" name="Image 4" descr="preencoded.png">
            <a:extLst>
              <a:ext uri="{FF2B5EF4-FFF2-40B4-BE49-F238E27FC236}">
                <a16:creationId xmlns:a16="http://schemas.microsoft.com/office/drawing/2014/main" id="{FDF1A9E0-5A0C-74A3-7AFE-78E414A118A4}"/>
              </a:ext>
            </a:extLst>
          </p:cNvPr>
          <p:cNvPicPr>
            <a:picLocks noChangeAspect="1"/>
          </p:cNvPicPr>
          <p:nvPr/>
        </p:nvPicPr>
        <p:blipFill>
          <a:blip r:embed="rId6"/>
          <a:stretch>
            <a:fillRect/>
          </a:stretch>
        </p:blipFill>
        <p:spPr>
          <a:xfrm>
            <a:off x="793790" y="5036225"/>
            <a:ext cx="566976" cy="566976"/>
          </a:xfrm>
          <a:prstGeom prst="rect">
            <a:avLst/>
          </a:prstGeom>
        </p:spPr>
      </p:pic>
      <p:sp>
        <p:nvSpPr>
          <p:cNvPr id="16" name="Text 9">
            <a:extLst>
              <a:ext uri="{FF2B5EF4-FFF2-40B4-BE49-F238E27FC236}">
                <a16:creationId xmlns:a16="http://schemas.microsoft.com/office/drawing/2014/main" id="{A36A77D7-0FBD-255E-CB79-C0B54EFC21B2}"/>
              </a:ext>
            </a:extLst>
          </p:cNvPr>
          <p:cNvSpPr/>
          <p:nvPr/>
        </p:nvSpPr>
        <p:spPr>
          <a:xfrm>
            <a:off x="793790" y="58300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Backend Developer</a:t>
            </a:r>
            <a:endParaRPr lang="en-US" sz="2200" dirty="0"/>
          </a:p>
        </p:txBody>
      </p:sp>
      <p:sp>
        <p:nvSpPr>
          <p:cNvPr id="17" name="Text 10">
            <a:extLst>
              <a:ext uri="{FF2B5EF4-FFF2-40B4-BE49-F238E27FC236}">
                <a16:creationId xmlns:a16="http://schemas.microsoft.com/office/drawing/2014/main" id="{70F82E3B-77BA-559F-5143-AF3EEC5F1803}"/>
              </a:ext>
            </a:extLst>
          </p:cNvPr>
          <p:cNvSpPr/>
          <p:nvPr/>
        </p:nvSpPr>
        <p:spPr>
          <a:xfrm>
            <a:off x="793790" y="6320433"/>
            <a:ext cx="3005495"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Ahmad</a:t>
            </a:r>
            <a:endParaRPr lang="en-US" sz="1750" dirty="0"/>
          </a:p>
        </p:txBody>
      </p:sp>
      <p:pic>
        <p:nvPicPr>
          <p:cNvPr id="18" name="Image 5" descr="preencoded.png">
            <a:extLst>
              <a:ext uri="{FF2B5EF4-FFF2-40B4-BE49-F238E27FC236}">
                <a16:creationId xmlns:a16="http://schemas.microsoft.com/office/drawing/2014/main" id="{23DB448C-FBC1-5737-9314-F5299409C563}"/>
              </a:ext>
            </a:extLst>
          </p:cNvPr>
          <p:cNvPicPr>
            <a:picLocks noChangeAspect="1"/>
          </p:cNvPicPr>
          <p:nvPr/>
        </p:nvPicPr>
        <p:blipFill>
          <a:blip r:embed="rId7"/>
          <a:stretch>
            <a:fillRect/>
          </a:stretch>
        </p:blipFill>
        <p:spPr>
          <a:xfrm>
            <a:off x="4139446" y="5036225"/>
            <a:ext cx="566976" cy="566976"/>
          </a:xfrm>
          <a:prstGeom prst="rect">
            <a:avLst/>
          </a:prstGeom>
        </p:spPr>
      </p:pic>
      <p:sp>
        <p:nvSpPr>
          <p:cNvPr id="19" name="Text 11">
            <a:extLst>
              <a:ext uri="{FF2B5EF4-FFF2-40B4-BE49-F238E27FC236}">
                <a16:creationId xmlns:a16="http://schemas.microsoft.com/office/drawing/2014/main" id="{0E2BF430-EA70-A8A0-9B5B-9D5A5E48DCF5}"/>
              </a:ext>
            </a:extLst>
          </p:cNvPr>
          <p:cNvSpPr/>
          <p:nvPr/>
        </p:nvSpPr>
        <p:spPr>
          <a:xfrm>
            <a:off x="4139446" y="583001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AI Specialist</a:t>
            </a:r>
            <a:endParaRPr lang="en-US" sz="2200" dirty="0"/>
          </a:p>
        </p:txBody>
      </p:sp>
      <p:sp>
        <p:nvSpPr>
          <p:cNvPr id="20" name="Text 12">
            <a:extLst>
              <a:ext uri="{FF2B5EF4-FFF2-40B4-BE49-F238E27FC236}">
                <a16:creationId xmlns:a16="http://schemas.microsoft.com/office/drawing/2014/main" id="{19646050-1EB4-091E-8980-831116D50242}"/>
              </a:ext>
            </a:extLst>
          </p:cNvPr>
          <p:cNvSpPr/>
          <p:nvPr/>
        </p:nvSpPr>
        <p:spPr>
          <a:xfrm>
            <a:off x="4139446" y="6320433"/>
            <a:ext cx="3005614" cy="362903"/>
          </a:xfrm>
          <a:prstGeom prst="rect">
            <a:avLst/>
          </a:prstGeom>
          <a:noFill/>
          <a:ln/>
        </p:spPr>
        <p:txBody>
          <a:bodyPr wrap="non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Jameel</a:t>
            </a:r>
            <a:endParaRPr lang="en-US" sz="1750" dirty="0"/>
          </a:p>
        </p:txBody>
      </p:sp>
    </p:spTree>
    <p:extLst>
      <p:ext uri="{BB962C8B-B14F-4D97-AF65-F5344CB8AC3E}">
        <p14:creationId xmlns:p14="http://schemas.microsoft.com/office/powerpoint/2010/main" val="2151213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B1B3796-1A53-4678-981F-1E2822A959C9}"/>
              </a:ext>
            </a:extLst>
          </p:cNvPr>
          <p:cNvSpPr/>
          <p:nvPr/>
        </p:nvSpPr>
        <p:spPr>
          <a:xfrm>
            <a:off x="793790" y="1102519"/>
            <a:ext cx="7452955"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Conclusion and Future Steps</a:t>
            </a:r>
            <a:endParaRPr lang="en-US" sz="4450" dirty="0"/>
          </a:p>
        </p:txBody>
      </p:sp>
      <p:pic>
        <p:nvPicPr>
          <p:cNvPr id="3" name="Image 0" descr="preencoded.png">
            <a:extLst>
              <a:ext uri="{FF2B5EF4-FFF2-40B4-BE49-F238E27FC236}">
                <a16:creationId xmlns:a16="http://schemas.microsoft.com/office/drawing/2014/main" id="{E67F9FAF-92DB-3796-64DD-F265F10B0D67}"/>
              </a:ext>
            </a:extLst>
          </p:cNvPr>
          <p:cNvPicPr>
            <a:picLocks noChangeAspect="1"/>
          </p:cNvPicPr>
          <p:nvPr/>
        </p:nvPicPr>
        <p:blipFill>
          <a:blip r:embed="rId2"/>
          <a:stretch>
            <a:fillRect/>
          </a:stretch>
        </p:blipFill>
        <p:spPr>
          <a:xfrm>
            <a:off x="2978348" y="2264926"/>
            <a:ext cx="2152055" cy="807958"/>
          </a:xfrm>
          <a:prstGeom prst="rect">
            <a:avLst/>
          </a:prstGeom>
        </p:spPr>
      </p:pic>
      <p:sp>
        <p:nvSpPr>
          <p:cNvPr id="4" name="Text 1">
            <a:extLst>
              <a:ext uri="{FF2B5EF4-FFF2-40B4-BE49-F238E27FC236}">
                <a16:creationId xmlns:a16="http://schemas.microsoft.com/office/drawing/2014/main" id="{94AA3062-EF00-C0E5-2357-839B0AFEF8A6}"/>
              </a:ext>
            </a:extLst>
          </p:cNvPr>
          <p:cNvSpPr/>
          <p:nvPr/>
        </p:nvSpPr>
        <p:spPr>
          <a:xfrm>
            <a:off x="3999071" y="2529245"/>
            <a:ext cx="110609"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5" name="Text 2">
            <a:extLst>
              <a:ext uri="{FF2B5EF4-FFF2-40B4-BE49-F238E27FC236}">
                <a16:creationId xmlns:a16="http://schemas.microsoft.com/office/drawing/2014/main" id="{DCFD6F04-5BBB-031B-016A-6CBC136AC8DF}"/>
              </a:ext>
            </a:extLst>
          </p:cNvPr>
          <p:cNvSpPr/>
          <p:nvPr/>
        </p:nvSpPr>
        <p:spPr>
          <a:xfrm>
            <a:off x="5357217" y="2491740"/>
            <a:ext cx="2415540"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Key Achievements</a:t>
            </a:r>
            <a:endParaRPr lang="en-US" sz="2200" dirty="0"/>
          </a:p>
        </p:txBody>
      </p:sp>
      <p:sp>
        <p:nvSpPr>
          <p:cNvPr id="6" name="Shape 3">
            <a:extLst>
              <a:ext uri="{FF2B5EF4-FFF2-40B4-BE49-F238E27FC236}">
                <a16:creationId xmlns:a16="http://schemas.microsoft.com/office/drawing/2014/main" id="{6733A748-74DE-3EFC-DF44-CF2522A755E2}"/>
              </a:ext>
            </a:extLst>
          </p:cNvPr>
          <p:cNvSpPr/>
          <p:nvPr/>
        </p:nvSpPr>
        <p:spPr>
          <a:xfrm>
            <a:off x="5187077" y="3085981"/>
            <a:ext cx="8592860" cy="15240"/>
          </a:xfrm>
          <a:prstGeom prst="roundRect">
            <a:avLst>
              <a:gd name="adj" fmla="val 625116"/>
            </a:avLst>
          </a:prstGeom>
          <a:solidFill>
            <a:srgbClr val="BDB8DF"/>
          </a:solidFill>
          <a:ln/>
        </p:spPr>
      </p:sp>
      <p:pic>
        <p:nvPicPr>
          <p:cNvPr id="7" name="Image 1" descr="preencoded.png">
            <a:extLst>
              <a:ext uri="{FF2B5EF4-FFF2-40B4-BE49-F238E27FC236}">
                <a16:creationId xmlns:a16="http://schemas.microsoft.com/office/drawing/2014/main" id="{FF0AF198-D058-01D8-D1A1-72F40B2A8078}"/>
              </a:ext>
            </a:extLst>
          </p:cNvPr>
          <p:cNvPicPr>
            <a:picLocks noChangeAspect="1"/>
          </p:cNvPicPr>
          <p:nvPr/>
        </p:nvPicPr>
        <p:blipFill>
          <a:blip r:embed="rId3"/>
          <a:stretch>
            <a:fillRect/>
          </a:stretch>
        </p:blipFill>
        <p:spPr>
          <a:xfrm>
            <a:off x="1902381" y="3129558"/>
            <a:ext cx="4304109" cy="807958"/>
          </a:xfrm>
          <a:prstGeom prst="rect">
            <a:avLst/>
          </a:prstGeom>
        </p:spPr>
      </p:pic>
      <p:sp>
        <p:nvSpPr>
          <p:cNvPr id="8" name="Text 4">
            <a:extLst>
              <a:ext uri="{FF2B5EF4-FFF2-40B4-BE49-F238E27FC236}">
                <a16:creationId xmlns:a16="http://schemas.microsoft.com/office/drawing/2014/main" id="{7AABFEE2-D1D0-6380-E6B6-977D228FEB13}"/>
              </a:ext>
            </a:extLst>
          </p:cNvPr>
          <p:cNvSpPr/>
          <p:nvPr/>
        </p:nvSpPr>
        <p:spPr>
          <a:xfrm>
            <a:off x="3972758" y="3306723"/>
            <a:ext cx="163235"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9" name="Text 5">
            <a:extLst>
              <a:ext uri="{FF2B5EF4-FFF2-40B4-BE49-F238E27FC236}">
                <a16:creationId xmlns:a16="http://schemas.microsoft.com/office/drawing/2014/main" id="{CE106303-CD17-ED3F-F05A-0A3E6B7978EA}"/>
              </a:ext>
            </a:extLst>
          </p:cNvPr>
          <p:cNvSpPr/>
          <p:nvPr/>
        </p:nvSpPr>
        <p:spPr>
          <a:xfrm>
            <a:off x="6433304" y="3356372"/>
            <a:ext cx="933212"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Impact</a:t>
            </a:r>
            <a:endParaRPr lang="en-US" sz="2200" dirty="0"/>
          </a:p>
        </p:txBody>
      </p:sp>
      <p:sp>
        <p:nvSpPr>
          <p:cNvPr id="10" name="Shape 6">
            <a:extLst>
              <a:ext uri="{FF2B5EF4-FFF2-40B4-BE49-F238E27FC236}">
                <a16:creationId xmlns:a16="http://schemas.microsoft.com/office/drawing/2014/main" id="{C59DB7DF-0FA8-D128-4119-338389C12FA8}"/>
              </a:ext>
            </a:extLst>
          </p:cNvPr>
          <p:cNvSpPr/>
          <p:nvPr/>
        </p:nvSpPr>
        <p:spPr>
          <a:xfrm>
            <a:off x="6263164" y="3950613"/>
            <a:ext cx="7516773" cy="15240"/>
          </a:xfrm>
          <a:prstGeom prst="roundRect">
            <a:avLst>
              <a:gd name="adj" fmla="val 625116"/>
            </a:avLst>
          </a:prstGeom>
          <a:solidFill>
            <a:srgbClr val="BDB8DF"/>
          </a:solidFill>
          <a:ln/>
        </p:spPr>
      </p:sp>
      <p:pic>
        <p:nvPicPr>
          <p:cNvPr id="11" name="Image 2" descr="preencoded.png">
            <a:extLst>
              <a:ext uri="{FF2B5EF4-FFF2-40B4-BE49-F238E27FC236}">
                <a16:creationId xmlns:a16="http://schemas.microsoft.com/office/drawing/2014/main" id="{E9182FDE-F760-6B2F-11BF-B36EDB1548EB}"/>
              </a:ext>
            </a:extLst>
          </p:cNvPr>
          <p:cNvPicPr>
            <a:picLocks noChangeAspect="1"/>
          </p:cNvPicPr>
          <p:nvPr/>
        </p:nvPicPr>
        <p:blipFill>
          <a:blip r:embed="rId4"/>
          <a:stretch>
            <a:fillRect/>
          </a:stretch>
        </p:blipFill>
        <p:spPr>
          <a:xfrm>
            <a:off x="826294" y="3994190"/>
            <a:ext cx="6456164" cy="807958"/>
          </a:xfrm>
          <a:prstGeom prst="rect">
            <a:avLst/>
          </a:prstGeom>
        </p:spPr>
      </p:pic>
      <p:sp>
        <p:nvSpPr>
          <p:cNvPr id="12" name="Text 7">
            <a:extLst>
              <a:ext uri="{FF2B5EF4-FFF2-40B4-BE49-F238E27FC236}">
                <a16:creationId xmlns:a16="http://schemas.microsoft.com/office/drawing/2014/main" id="{17C05A06-E9BD-8D9C-934B-35A9AF56B589}"/>
              </a:ext>
            </a:extLst>
          </p:cNvPr>
          <p:cNvSpPr/>
          <p:nvPr/>
        </p:nvSpPr>
        <p:spPr>
          <a:xfrm>
            <a:off x="3973592" y="4171355"/>
            <a:ext cx="161330" cy="453509"/>
          </a:xfrm>
          <a:prstGeom prst="rect">
            <a:avLst/>
          </a:prstGeom>
          <a:noFill/>
          <a:ln/>
        </p:spPr>
        <p:txBody>
          <a:bodyPr wrap="none" lIns="0" tIns="0" rIns="0" bIns="0" rtlCol="0" anchor="t"/>
          <a:lstStyle/>
          <a:p>
            <a:pPr marL="0" indent="0" algn="ctr">
              <a:lnSpc>
                <a:spcPts val="355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3" name="Text 8">
            <a:extLst>
              <a:ext uri="{FF2B5EF4-FFF2-40B4-BE49-F238E27FC236}">
                <a16:creationId xmlns:a16="http://schemas.microsoft.com/office/drawing/2014/main" id="{D0460982-CA0B-482C-B80F-E9C899842171}"/>
              </a:ext>
            </a:extLst>
          </p:cNvPr>
          <p:cNvSpPr/>
          <p:nvPr/>
        </p:nvSpPr>
        <p:spPr>
          <a:xfrm>
            <a:off x="7509272" y="4221004"/>
            <a:ext cx="1671876"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Future Steps</a:t>
            </a:r>
            <a:endParaRPr lang="en-US" sz="2200" dirty="0"/>
          </a:p>
        </p:txBody>
      </p:sp>
      <p:sp>
        <p:nvSpPr>
          <p:cNvPr id="14" name="Text 9">
            <a:extLst>
              <a:ext uri="{FF2B5EF4-FFF2-40B4-BE49-F238E27FC236}">
                <a16:creationId xmlns:a16="http://schemas.microsoft.com/office/drawing/2014/main" id="{8C03E2BE-FABB-B2AA-4161-3F5725A3B249}"/>
              </a:ext>
            </a:extLst>
          </p:cNvPr>
          <p:cNvSpPr/>
          <p:nvPr/>
        </p:nvSpPr>
        <p:spPr>
          <a:xfrm>
            <a:off x="793790" y="5057299"/>
            <a:ext cx="13042821"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AutoHub represents a significant step forward in the Palestinian automotive market. The platform's advanced features, robust architecture, and user-centric design will revolutionize the way cars are bought, sold, rented, and maintained in Palestine. The project's success will foster greater efficiency, economic growth, and digital adoption within the automotive sector.</a:t>
            </a:r>
            <a:endParaRPr lang="en-US" sz="1750" dirty="0"/>
          </a:p>
        </p:txBody>
      </p:sp>
      <p:sp>
        <p:nvSpPr>
          <p:cNvPr id="15" name="Text 10">
            <a:extLst>
              <a:ext uri="{FF2B5EF4-FFF2-40B4-BE49-F238E27FC236}">
                <a16:creationId xmlns:a16="http://schemas.microsoft.com/office/drawing/2014/main" id="{00CAE708-A2BF-D3EB-24FC-53848B1B03B4}"/>
              </a:ext>
            </a:extLst>
          </p:cNvPr>
          <p:cNvSpPr/>
          <p:nvPr/>
        </p:nvSpPr>
        <p:spPr>
          <a:xfrm>
            <a:off x="793790" y="6401157"/>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Moving forward, AutoHub will prioritize continuous improvement, building stronger supplier networks, and implementing robust digital marketing strategies to maximize reach and impact.</a:t>
            </a:r>
            <a:endParaRPr lang="en-US" sz="1750" dirty="0"/>
          </a:p>
        </p:txBody>
      </p:sp>
    </p:spTree>
    <p:extLst>
      <p:ext uri="{BB962C8B-B14F-4D97-AF65-F5344CB8AC3E}">
        <p14:creationId xmlns:p14="http://schemas.microsoft.com/office/powerpoint/2010/main" val="8104275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D1096F2B-FD66-A1A4-E072-B7CC3076E2BD}"/>
              </a:ext>
            </a:extLst>
          </p:cNvPr>
          <p:cNvSpPr/>
          <p:nvPr/>
        </p:nvSpPr>
        <p:spPr>
          <a:xfrm>
            <a:off x="793790" y="2358509"/>
            <a:ext cx="6389251"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Introduction to AutoHub</a:t>
            </a:r>
            <a:endParaRPr lang="en-US" sz="4450" dirty="0"/>
          </a:p>
        </p:txBody>
      </p:sp>
      <p:sp>
        <p:nvSpPr>
          <p:cNvPr id="3" name="Text 1">
            <a:extLst>
              <a:ext uri="{FF2B5EF4-FFF2-40B4-BE49-F238E27FC236}">
                <a16:creationId xmlns:a16="http://schemas.microsoft.com/office/drawing/2014/main" id="{C7727330-4212-6624-7018-21788099187F}"/>
              </a:ext>
            </a:extLst>
          </p:cNvPr>
          <p:cNvSpPr/>
          <p:nvPr/>
        </p:nvSpPr>
        <p:spPr>
          <a:xfrm>
            <a:off x="7591901" y="3634264"/>
            <a:ext cx="2930962"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Modern Web Platform</a:t>
            </a:r>
            <a:endParaRPr lang="en-US" sz="2200" dirty="0"/>
          </a:p>
        </p:txBody>
      </p:sp>
      <p:sp>
        <p:nvSpPr>
          <p:cNvPr id="4" name="Text 2">
            <a:extLst>
              <a:ext uri="{FF2B5EF4-FFF2-40B4-BE49-F238E27FC236}">
                <a16:creationId xmlns:a16="http://schemas.microsoft.com/office/drawing/2014/main" id="{785FBC9D-640E-376D-1CC8-1D5DFEB842FA}"/>
              </a:ext>
            </a:extLst>
          </p:cNvPr>
          <p:cNvSpPr/>
          <p:nvPr/>
        </p:nvSpPr>
        <p:spPr>
          <a:xfrm>
            <a:off x="759190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AutoHub is a modern web platform designed to address inefficiencies in the Palestinian automotive marketplace. It provides a user-friendly interface for buying, renting cars, and sourcing spare parts.</a:t>
            </a:r>
            <a:endParaRPr lang="en-US" sz="1750" dirty="0"/>
          </a:p>
        </p:txBody>
      </p:sp>
      <p:sp>
        <p:nvSpPr>
          <p:cNvPr id="5" name="Text 3">
            <a:extLst>
              <a:ext uri="{FF2B5EF4-FFF2-40B4-BE49-F238E27FC236}">
                <a16:creationId xmlns:a16="http://schemas.microsoft.com/office/drawing/2014/main" id="{8D65819C-17D0-D3B6-C8D2-665D0AC47EC9}"/>
              </a:ext>
            </a:extLst>
          </p:cNvPr>
          <p:cNvSpPr/>
          <p:nvPr/>
        </p:nvSpPr>
        <p:spPr>
          <a:xfrm>
            <a:off x="786170" y="3634264"/>
            <a:ext cx="3393996"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Streamlined Transactions</a:t>
            </a:r>
            <a:endParaRPr lang="en-US" sz="2200" dirty="0"/>
          </a:p>
        </p:txBody>
      </p:sp>
      <p:sp>
        <p:nvSpPr>
          <p:cNvPr id="6" name="Text 4">
            <a:extLst>
              <a:ext uri="{FF2B5EF4-FFF2-40B4-BE49-F238E27FC236}">
                <a16:creationId xmlns:a16="http://schemas.microsoft.com/office/drawing/2014/main" id="{FD4268EE-C90F-A4FD-A82E-0072B83A026E}"/>
              </a:ext>
            </a:extLst>
          </p:cNvPr>
          <p:cNvSpPr/>
          <p:nvPr/>
        </p:nvSpPr>
        <p:spPr>
          <a:xfrm>
            <a:off x="786170" y="4215408"/>
            <a:ext cx="6244709"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platform aims to save time, reduce exploitation, and enhance user experiences by providing comprehensive services and features.</a:t>
            </a:r>
            <a:endParaRPr lang="en-US" sz="1750" dirty="0"/>
          </a:p>
        </p:txBody>
      </p:sp>
    </p:spTree>
    <p:extLst>
      <p:ext uri="{BB962C8B-B14F-4D97-AF65-F5344CB8AC3E}">
        <p14:creationId xmlns:p14="http://schemas.microsoft.com/office/powerpoint/2010/main" val="79468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992240E-90F9-8765-9EF6-D3070C406D27}"/>
              </a:ext>
            </a:extLst>
          </p:cNvPr>
          <p:cNvPicPr>
            <a:picLocks noChangeAspect="1"/>
          </p:cNvPicPr>
          <p:nvPr/>
        </p:nvPicPr>
        <p:blipFill>
          <a:blip r:embed="rId2"/>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094B7BB8-8984-7CC4-653C-3281C3660C83}"/>
              </a:ext>
            </a:extLst>
          </p:cNvPr>
          <p:cNvSpPr/>
          <p:nvPr/>
        </p:nvSpPr>
        <p:spPr>
          <a:xfrm>
            <a:off x="6280190" y="1770221"/>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Problem Statement</a:t>
            </a:r>
            <a:endParaRPr lang="en-US" sz="4450" dirty="0"/>
          </a:p>
        </p:txBody>
      </p:sp>
      <p:sp>
        <p:nvSpPr>
          <p:cNvPr id="4" name="Shape 1">
            <a:extLst>
              <a:ext uri="{FF2B5EF4-FFF2-40B4-BE49-F238E27FC236}">
                <a16:creationId xmlns:a16="http://schemas.microsoft.com/office/drawing/2014/main" id="{3B402071-9677-F80F-830A-23F5BB0F8DA5}"/>
              </a:ext>
            </a:extLst>
          </p:cNvPr>
          <p:cNvSpPr/>
          <p:nvPr/>
        </p:nvSpPr>
        <p:spPr>
          <a:xfrm>
            <a:off x="6280190" y="3074313"/>
            <a:ext cx="396835" cy="396835"/>
          </a:xfrm>
          <a:prstGeom prst="roundRect">
            <a:avLst>
              <a:gd name="adj" fmla="val 24007"/>
            </a:avLst>
          </a:prstGeom>
          <a:solidFill>
            <a:srgbClr val="E9E6FA"/>
          </a:solidFill>
          <a:ln w="7620">
            <a:solidFill>
              <a:srgbClr val="BDB8DF"/>
            </a:solidFill>
            <a:prstDash val="solid"/>
          </a:ln>
        </p:spPr>
      </p:sp>
      <p:sp>
        <p:nvSpPr>
          <p:cNvPr id="5" name="Text 2">
            <a:extLst>
              <a:ext uri="{FF2B5EF4-FFF2-40B4-BE49-F238E27FC236}">
                <a16:creationId xmlns:a16="http://schemas.microsoft.com/office/drawing/2014/main" id="{379F41FA-93D0-7711-E429-C4B3993C961C}"/>
              </a:ext>
            </a:extLst>
          </p:cNvPr>
          <p:cNvSpPr/>
          <p:nvPr/>
        </p:nvSpPr>
        <p:spPr>
          <a:xfrm>
            <a:off x="6903839" y="3074313"/>
            <a:ext cx="3041213"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Lack of a Trusted Marketplace</a:t>
            </a:r>
            <a:endParaRPr lang="en-US" sz="2200" dirty="0"/>
          </a:p>
        </p:txBody>
      </p:sp>
      <p:sp>
        <p:nvSpPr>
          <p:cNvPr id="6" name="Text 3">
            <a:extLst>
              <a:ext uri="{FF2B5EF4-FFF2-40B4-BE49-F238E27FC236}">
                <a16:creationId xmlns:a16="http://schemas.microsoft.com/office/drawing/2014/main" id="{D5C270CC-FF4F-5912-FC9B-E771066044E5}"/>
              </a:ext>
            </a:extLst>
          </p:cNvPr>
          <p:cNvSpPr/>
          <p:nvPr/>
        </p:nvSpPr>
        <p:spPr>
          <a:xfrm>
            <a:off x="6903839" y="3919061"/>
            <a:ext cx="3041213" cy="254031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Palestinian automotive market lacks a reliable digital platform for buying, renting cars, and sourcing spare parts. Existing platforms offer only basic advertising, lacking comprehensive services.</a:t>
            </a:r>
            <a:endParaRPr lang="en-US" sz="1750" dirty="0"/>
          </a:p>
        </p:txBody>
      </p:sp>
      <p:sp>
        <p:nvSpPr>
          <p:cNvPr id="7" name="Shape 4">
            <a:extLst>
              <a:ext uri="{FF2B5EF4-FFF2-40B4-BE49-F238E27FC236}">
                <a16:creationId xmlns:a16="http://schemas.microsoft.com/office/drawing/2014/main" id="{D04F08F5-06C5-044D-C5A8-9FAD7799D9E2}"/>
              </a:ext>
            </a:extLst>
          </p:cNvPr>
          <p:cNvSpPr/>
          <p:nvPr/>
        </p:nvSpPr>
        <p:spPr>
          <a:xfrm>
            <a:off x="10171867" y="3074313"/>
            <a:ext cx="396835" cy="396835"/>
          </a:xfrm>
          <a:prstGeom prst="roundRect">
            <a:avLst>
              <a:gd name="adj" fmla="val 24007"/>
            </a:avLst>
          </a:prstGeom>
          <a:solidFill>
            <a:srgbClr val="E9E6FA"/>
          </a:solidFill>
          <a:ln w="7620">
            <a:solidFill>
              <a:srgbClr val="BDB8DF"/>
            </a:solidFill>
            <a:prstDash val="solid"/>
          </a:ln>
        </p:spPr>
      </p:sp>
      <p:sp>
        <p:nvSpPr>
          <p:cNvPr id="8" name="Text 5">
            <a:extLst>
              <a:ext uri="{FF2B5EF4-FFF2-40B4-BE49-F238E27FC236}">
                <a16:creationId xmlns:a16="http://schemas.microsoft.com/office/drawing/2014/main" id="{04328C64-254A-43EC-5471-9D155985D355}"/>
              </a:ext>
            </a:extLst>
          </p:cNvPr>
          <p:cNvSpPr/>
          <p:nvPr/>
        </p:nvSpPr>
        <p:spPr>
          <a:xfrm>
            <a:off x="10795516" y="3074313"/>
            <a:ext cx="3041213" cy="708660"/>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Inefficiencies and Exploitation</a:t>
            </a:r>
            <a:endParaRPr lang="en-US" sz="2200" dirty="0"/>
          </a:p>
        </p:txBody>
      </p:sp>
      <p:sp>
        <p:nvSpPr>
          <p:cNvPr id="9" name="Text 6">
            <a:extLst>
              <a:ext uri="{FF2B5EF4-FFF2-40B4-BE49-F238E27FC236}">
                <a16:creationId xmlns:a16="http://schemas.microsoft.com/office/drawing/2014/main" id="{3CBEABC0-9972-310E-8F4D-5886DF59E0ED}"/>
              </a:ext>
            </a:extLst>
          </p:cNvPr>
          <p:cNvSpPr/>
          <p:nvPr/>
        </p:nvSpPr>
        <p:spPr>
          <a:xfrm>
            <a:off x="10795516" y="3919061"/>
            <a:ext cx="3041213" cy="217741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Transactions are often time-consuming and fraught with inefficiencies, leaving users vulnerable to exploitation due to a lack of transparency and reliable information.</a:t>
            </a:r>
            <a:endParaRPr lang="en-US" sz="1750" dirty="0"/>
          </a:p>
        </p:txBody>
      </p:sp>
    </p:spTree>
    <p:extLst>
      <p:ext uri="{BB962C8B-B14F-4D97-AF65-F5344CB8AC3E}">
        <p14:creationId xmlns:p14="http://schemas.microsoft.com/office/powerpoint/2010/main" val="4283853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B14A025-2821-6C14-4462-A8BD5EC5C116}"/>
              </a:ext>
            </a:extLst>
          </p:cNvPr>
          <p:cNvPicPr>
            <a:picLocks noChangeAspect="1"/>
          </p:cNvPicPr>
          <p:nvPr/>
        </p:nvPicPr>
        <p:blipFill>
          <a:blip r:embed="rId2"/>
          <a:stretch>
            <a:fillRect/>
          </a:stretch>
        </p:blipFill>
        <p:spPr>
          <a:xfrm>
            <a:off x="0" y="0"/>
            <a:ext cx="14630400" cy="2824877"/>
          </a:xfrm>
          <a:prstGeom prst="rect">
            <a:avLst/>
          </a:prstGeom>
        </p:spPr>
      </p:pic>
      <p:sp>
        <p:nvSpPr>
          <p:cNvPr id="3" name="Text 0">
            <a:extLst>
              <a:ext uri="{FF2B5EF4-FFF2-40B4-BE49-F238E27FC236}">
                <a16:creationId xmlns:a16="http://schemas.microsoft.com/office/drawing/2014/main" id="{3DD819E2-6576-C33A-4EC3-EC340E72C18B}"/>
              </a:ext>
            </a:extLst>
          </p:cNvPr>
          <p:cNvSpPr/>
          <p:nvPr/>
        </p:nvSpPr>
        <p:spPr>
          <a:xfrm>
            <a:off x="790932" y="3446502"/>
            <a:ext cx="5649754" cy="706160"/>
          </a:xfrm>
          <a:prstGeom prst="rect">
            <a:avLst/>
          </a:prstGeom>
          <a:noFill/>
          <a:ln/>
        </p:spPr>
        <p:txBody>
          <a:bodyPr wrap="none" lIns="0" tIns="0" rIns="0" bIns="0" rtlCol="0" anchor="t"/>
          <a:lstStyle/>
          <a:p>
            <a:pPr marL="0" indent="0">
              <a:lnSpc>
                <a:spcPts val="5550"/>
              </a:lnSpc>
              <a:buNone/>
            </a:pPr>
            <a:r>
              <a:rPr lang="en-US" sz="4400" b="1" dirty="0">
                <a:solidFill>
                  <a:srgbClr val="231971"/>
                </a:solidFill>
                <a:latin typeface="Outfit Extra Bold" pitchFamily="34" charset="0"/>
                <a:ea typeface="Outfit Extra Bold" pitchFamily="34" charset="-122"/>
                <a:cs typeface="Outfit Extra Bold" pitchFamily="34" charset="-120"/>
              </a:rPr>
              <a:t>Objectives</a:t>
            </a:r>
            <a:endParaRPr lang="en-US" sz="4400" dirty="0"/>
          </a:p>
        </p:txBody>
      </p:sp>
      <p:sp>
        <p:nvSpPr>
          <p:cNvPr id="4" name="Shape 1">
            <a:extLst>
              <a:ext uri="{FF2B5EF4-FFF2-40B4-BE49-F238E27FC236}">
                <a16:creationId xmlns:a16="http://schemas.microsoft.com/office/drawing/2014/main" id="{8BFD8F9A-1B2E-499F-B830-14DC6B547F22}"/>
              </a:ext>
            </a:extLst>
          </p:cNvPr>
          <p:cNvSpPr/>
          <p:nvPr/>
        </p:nvSpPr>
        <p:spPr>
          <a:xfrm>
            <a:off x="790932" y="4491633"/>
            <a:ext cx="4198858" cy="3116342"/>
          </a:xfrm>
          <a:prstGeom prst="roundRect">
            <a:avLst>
              <a:gd name="adj" fmla="val 3046"/>
            </a:avLst>
          </a:prstGeom>
          <a:solidFill>
            <a:srgbClr val="E9E6FA"/>
          </a:solidFill>
          <a:ln w="7620">
            <a:solidFill>
              <a:srgbClr val="BDB8DF"/>
            </a:solidFill>
            <a:prstDash val="solid"/>
          </a:ln>
        </p:spPr>
      </p:sp>
      <p:sp>
        <p:nvSpPr>
          <p:cNvPr id="5" name="Text 2">
            <a:extLst>
              <a:ext uri="{FF2B5EF4-FFF2-40B4-BE49-F238E27FC236}">
                <a16:creationId xmlns:a16="http://schemas.microsoft.com/office/drawing/2014/main" id="{8EA56D90-56ED-BD0C-C5D6-280CF995A74C}"/>
              </a:ext>
            </a:extLst>
          </p:cNvPr>
          <p:cNvSpPr/>
          <p:nvPr/>
        </p:nvSpPr>
        <p:spPr>
          <a:xfrm>
            <a:off x="1024533" y="4725233"/>
            <a:ext cx="3081218" cy="353139"/>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User-Friendly Platform</a:t>
            </a:r>
            <a:endParaRPr lang="en-US" sz="2200" dirty="0"/>
          </a:p>
        </p:txBody>
      </p:sp>
      <p:sp>
        <p:nvSpPr>
          <p:cNvPr id="6" name="Text 3">
            <a:extLst>
              <a:ext uri="{FF2B5EF4-FFF2-40B4-BE49-F238E27FC236}">
                <a16:creationId xmlns:a16="http://schemas.microsoft.com/office/drawing/2014/main" id="{57744070-0302-B87F-8177-8C8273A67076}"/>
              </a:ext>
            </a:extLst>
          </p:cNvPr>
          <p:cNvSpPr/>
          <p:nvPr/>
        </p:nvSpPr>
        <p:spPr>
          <a:xfrm>
            <a:off x="1024533" y="5213866"/>
            <a:ext cx="3731657" cy="1445895"/>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To create a user-friendly platform for buying, renting cars, and sourcing spare parts, facilitating seamless transactions.</a:t>
            </a:r>
            <a:endParaRPr lang="en-US" sz="1750" dirty="0"/>
          </a:p>
        </p:txBody>
      </p:sp>
      <p:sp>
        <p:nvSpPr>
          <p:cNvPr id="7" name="Shape 4">
            <a:extLst>
              <a:ext uri="{FF2B5EF4-FFF2-40B4-BE49-F238E27FC236}">
                <a16:creationId xmlns:a16="http://schemas.microsoft.com/office/drawing/2014/main" id="{DA4828E1-359D-4AC5-2F6F-7BB9F471DBB5}"/>
              </a:ext>
            </a:extLst>
          </p:cNvPr>
          <p:cNvSpPr/>
          <p:nvPr/>
        </p:nvSpPr>
        <p:spPr>
          <a:xfrm>
            <a:off x="5215771" y="4491633"/>
            <a:ext cx="4198858" cy="3116342"/>
          </a:xfrm>
          <a:prstGeom prst="roundRect">
            <a:avLst>
              <a:gd name="adj" fmla="val 3046"/>
            </a:avLst>
          </a:prstGeom>
          <a:solidFill>
            <a:srgbClr val="E9E6FA"/>
          </a:solidFill>
          <a:ln w="7620">
            <a:solidFill>
              <a:srgbClr val="BDB8DF"/>
            </a:solidFill>
            <a:prstDash val="solid"/>
          </a:ln>
        </p:spPr>
      </p:sp>
      <p:sp>
        <p:nvSpPr>
          <p:cNvPr id="8" name="Text 5">
            <a:extLst>
              <a:ext uri="{FF2B5EF4-FFF2-40B4-BE49-F238E27FC236}">
                <a16:creationId xmlns:a16="http://schemas.microsoft.com/office/drawing/2014/main" id="{E67B8C6C-7FEE-2985-9C5A-8E448AFFECF3}"/>
              </a:ext>
            </a:extLst>
          </p:cNvPr>
          <p:cNvSpPr/>
          <p:nvPr/>
        </p:nvSpPr>
        <p:spPr>
          <a:xfrm>
            <a:off x="5449372" y="4725233"/>
            <a:ext cx="3731657" cy="706279"/>
          </a:xfrm>
          <a:prstGeom prst="rect">
            <a:avLst/>
          </a:prstGeom>
          <a:noFill/>
          <a:ln/>
        </p:spPr>
        <p:txBody>
          <a:bodyPr wrap="squar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Cross-Compatibility Database</a:t>
            </a:r>
            <a:endParaRPr lang="en-US" sz="2200" dirty="0"/>
          </a:p>
        </p:txBody>
      </p:sp>
      <p:sp>
        <p:nvSpPr>
          <p:cNvPr id="9" name="Text 6">
            <a:extLst>
              <a:ext uri="{FF2B5EF4-FFF2-40B4-BE49-F238E27FC236}">
                <a16:creationId xmlns:a16="http://schemas.microsoft.com/office/drawing/2014/main" id="{E33C54DE-A9C3-8495-16FF-28358653E43B}"/>
              </a:ext>
            </a:extLst>
          </p:cNvPr>
          <p:cNvSpPr/>
          <p:nvPr/>
        </p:nvSpPr>
        <p:spPr>
          <a:xfrm>
            <a:off x="5449372" y="5567005"/>
            <a:ext cx="3731657" cy="1807369"/>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To develop a comprehensive database for spare parts, incorporating cross-compatibility features to ensure users can find the correct parts for their vehicles.</a:t>
            </a:r>
            <a:endParaRPr lang="en-US" sz="1750" dirty="0"/>
          </a:p>
        </p:txBody>
      </p:sp>
      <p:sp>
        <p:nvSpPr>
          <p:cNvPr id="10" name="Shape 7">
            <a:extLst>
              <a:ext uri="{FF2B5EF4-FFF2-40B4-BE49-F238E27FC236}">
                <a16:creationId xmlns:a16="http://schemas.microsoft.com/office/drawing/2014/main" id="{A6CE69E0-C862-6D40-173E-AA7ECD1CC947}"/>
              </a:ext>
            </a:extLst>
          </p:cNvPr>
          <p:cNvSpPr/>
          <p:nvPr/>
        </p:nvSpPr>
        <p:spPr>
          <a:xfrm>
            <a:off x="9640610" y="4491633"/>
            <a:ext cx="4198858" cy="3116342"/>
          </a:xfrm>
          <a:prstGeom prst="roundRect">
            <a:avLst>
              <a:gd name="adj" fmla="val 3046"/>
            </a:avLst>
          </a:prstGeom>
          <a:solidFill>
            <a:srgbClr val="E9E6FA"/>
          </a:solidFill>
          <a:ln w="7620">
            <a:solidFill>
              <a:srgbClr val="BDB8DF"/>
            </a:solidFill>
            <a:prstDash val="solid"/>
          </a:ln>
        </p:spPr>
      </p:sp>
      <p:sp>
        <p:nvSpPr>
          <p:cNvPr id="11" name="Text 8">
            <a:extLst>
              <a:ext uri="{FF2B5EF4-FFF2-40B4-BE49-F238E27FC236}">
                <a16:creationId xmlns:a16="http://schemas.microsoft.com/office/drawing/2014/main" id="{E6986494-F3CC-5C26-03DE-87206B7C6975}"/>
              </a:ext>
            </a:extLst>
          </p:cNvPr>
          <p:cNvSpPr/>
          <p:nvPr/>
        </p:nvSpPr>
        <p:spPr>
          <a:xfrm>
            <a:off x="9874210" y="4725233"/>
            <a:ext cx="2824877" cy="353139"/>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Import Service</a:t>
            </a:r>
            <a:endParaRPr lang="en-US" sz="2200" dirty="0"/>
          </a:p>
        </p:txBody>
      </p:sp>
      <p:sp>
        <p:nvSpPr>
          <p:cNvPr id="12" name="Text 9">
            <a:extLst>
              <a:ext uri="{FF2B5EF4-FFF2-40B4-BE49-F238E27FC236}">
                <a16:creationId xmlns:a16="http://schemas.microsoft.com/office/drawing/2014/main" id="{E8149626-6DC0-96EB-B950-3305480C1F54}"/>
              </a:ext>
            </a:extLst>
          </p:cNvPr>
          <p:cNvSpPr/>
          <p:nvPr/>
        </p:nvSpPr>
        <p:spPr>
          <a:xfrm>
            <a:off x="9874210" y="5213866"/>
            <a:ext cx="3731657" cy="1445895"/>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To offer an import service for unavailable parts, ensuring users can access a wide range of options and address their specific needs.</a:t>
            </a:r>
            <a:endParaRPr lang="en-US" sz="1750" dirty="0"/>
          </a:p>
        </p:txBody>
      </p:sp>
    </p:spTree>
    <p:extLst>
      <p:ext uri="{BB962C8B-B14F-4D97-AF65-F5344CB8AC3E}">
        <p14:creationId xmlns:p14="http://schemas.microsoft.com/office/powerpoint/2010/main" val="3904372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176444A9-5A68-DF48-DF69-B852F8728018}"/>
              </a:ext>
            </a:extLst>
          </p:cNvPr>
          <p:cNvSpPr/>
          <p:nvPr/>
        </p:nvSpPr>
        <p:spPr>
          <a:xfrm>
            <a:off x="793790" y="2080855"/>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Project Scope</a:t>
            </a:r>
            <a:endParaRPr lang="en-US" sz="4450" dirty="0"/>
          </a:p>
        </p:txBody>
      </p:sp>
      <p:sp>
        <p:nvSpPr>
          <p:cNvPr id="5" name="Text 1">
            <a:extLst>
              <a:ext uri="{FF2B5EF4-FFF2-40B4-BE49-F238E27FC236}">
                <a16:creationId xmlns:a16="http://schemas.microsoft.com/office/drawing/2014/main" id="{217BA925-D2E8-C228-6901-E8CFDD8C6103}"/>
              </a:ext>
            </a:extLst>
          </p:cNvPr>
          <p:cNvSpPr/>
          <p:nvPr/>
        </p:nvSpPr>
        <p:spPr>
          <a:xfrm>
            <a:off x="7591901" y="33566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Included Features</a:t>
            </a:r>
            <a:endParaRPr lang="en-US" sz="2200" dirty="0"/>
          </a:p>
        </p:txBody>
      </p:sp>
      <p:sp>
        <p:nvSpPr>
          <p:cNvPr id="6" name="Text 2">
            <a:extLst>
              <a:ext uri="{FF2B5EF4-FFF2-40B4-BE49-F238E27FC236}">
                <a16:creationId xmlns:a16="http://schemas.microsoft.com/office/drawing/2014/main" id="{B7E04BDD-520F-DD55-95B1-FF08D91F4B8E}"/>
              </a:ext>
            </a:extLst>
          </p:cNvPr>
          <p:cNvSpPr/>
          <p:nvPr/>
        </p:nvSpPr>
        <p:spPr>
          <a:xfrm>
            <a:off x="7591901" y="393775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Car sales and rentals</a:t>
            </a:r>
            <a:endParaRPr lang="en-US" sz="1750" dirty="0"/>
          </a:p>
        </p:txBody>
      </p:sp>
      <p:sp>
        <p:nvSpPr>
          <p:cNvPr id="7" name="Text 3">
            <a:extLst>
              <a:ext uri="{FF2B5EF4-FFF2-40B4-BE49-F238E27FC236}">
                <a16:creationId xmlns:a16="http://schemas.microsoft.com/office/drawing/2014/main" id="{AB92660E-3A47-748D-C121-F6DCB74B2353}"/>
              </a:ext>
            </a:extLst>
          </p:cNvPr>
          <p:cNvSpPr/>
          <p:nvPr/>
        </p:nvSpPr>
        <p:spPr>
          <a:xfrm>
            <a:off x="7591901" y="437995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Spare parts database with cross-compatibility</a:t>
            </a:r>
            <a:endParaRPr lang="en-US" sz="1750" dirty="0"/>
          </a:p>
        </p:txBody>
      </p:sp>
      <p:sp>
        <p:nvSpPr>
          <p:cNvPr id="8" name="Text 4">
            <a:extLst>
              <a:ext uri="{FF2B5EF4-FFF2-40B4-BE49-F238E27FC236}">
                <a16:creationId xmlns:a16="http://schemas.microsoft.com/office/drawing/2014/main" id="{E153B87F-8684-D24E-21F9-1DA3627716AB}"/>
              </a:ext>
            </a:extLst>
          </p:cNvPr>
          <p:cNvSpPr/>
          <p:nvPr/>
        </p:nvSpPr>
        <p:spPr>
          <a:xfrm>
            <a:off x="7591901" y="482215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Import service for unavailable parts</a:t>
            </a:r>
            <a:endParaRPr lang="en-US" sz="1750" dirty="0"/>
          </a:p>
        </p:txBody>
      </p:sp>
      <p:sp>
        <p:nvSpPr>
          <p:cNvPr id="9" name="Text 5">
            <a:extLst>
              <a:ext uri="{FF2B5EF4-FFF2-40B4-BE49-F238E27FC236}">
                <a16:creationId xmlns:a16="http://schemas.microsoft.com/office/drawing/2014/main" id="{0D0833B2-7FC0-A794-FE6E-5E1DFFF7736B}"/>
              </a:ext>
            </a:extLst>
          </p:cNvPr>
          <p:cNvSpPr/>
          <p:nvPr/>
        </p:nvSpPr>
        <p:spPr>
          <a:xfrm>
            <a:off x="7591901" y="5264348"/>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AI-powered smart search</a:t>
            </a:r>
            <a:endParaRPr lang="en-US" sz="1750" dirty="0"/>
          </a:p>
        </p:txBody>
      </p:sp>
      <p:sp>
        <p:nvSpPr>
          <p:cNvPr id="10" name="Text 6">
            <a:extLst>
              <a:ext uri="{FF2B5EF4-FFF2-40B4-BE49-F238E27FC236}">
                <a16:creationId xmlns:a16="http://schemas.microsoft.com/office/drawing/2014/main" id="{3310B78E-3A29-8DFD-077E-C71F6E33DC50}"/>
              </a:ext>
            </a:extLst>
          </p:cNvPr>
          <p:cNvSpPr/>
          <p:nvPr/>
        </p:nvSpPr>
        <p:spPr>
          <a:xfrm>
            <a:off x="7591901" y="5706547"/>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Dealer dashboard for managing listings</a:t>
            </a:r>
            <a:endParaRPr lang="en-US" sz="1750" dirty="0"/>
          </a:p>
        </p:txBody>
      </p:sp>
      <p:sp>
        <p:nvSpPr>
          <p:cNvPr id="11" name="Text 7">
            <a:extLst>
              <a:ext uri="{FF2B5EF4-FFF2-40B4-BE49-F238E27FC236}">
                <a16:creationId xmlns:a16="http://schemas.microsoft.com/office/drawing/2014/main" id="{884F47FF-71B8-53A0-1B05-DEE41FBC361A}"/>
              </a:ext>
            </a:extLst>
          </p:cNvPr>
          <p:cNvSpPr/>
          <p:nvPr/>
        </p:nvSpPr>
        <p:spPr>
          <a:xfrm>
            <a:off x="786170" y="335661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Out of Scope</a:t>
            </a:r>
            <a:endParaRPr lang="en-US" sz="2200" dirty="0"/>
          </a:p>
        </p:txBody>
      </p:sp>
      <p:sp>
        <p:nvSpPr>
          <p:cNvPr id="12" name="Text 8">
            <a:extLst>
              <a:ext uri="{FF2B5EF4-FFF2-40B4-BE49-F238E27FC236}">
                <a16:creationId xmlns:a16="http://schemas.microsoft.com/office/drawing/2014/main" id="{163581F0-D819-C090-003F-EB16154FA70B}"/>
              </a:ext>
            </a:extLst>
          </p:cNvPr>
          <p:cNvSpPr/>
          <p:nvPr/>
        </p:nvSpPr>
        <p:spPr>
          <a:xfrm>
            <a:off x="786170" y="3937754"/>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Physical inventory management</a:t>
            </a:r>
            <a:endParaRPr lang="en-US" sz="1750" dirty="0"/>
          </a:p>
        </p:txBody>
      </p:sp>
      <p:sp>
        <p:nvSpPr>
          <p:cNvPr id="13" name="Text 9">
            <a:extLst>
              <a:ext uri="{FF2B5EF4-FFF2-40B4-BE49-F238E27FC236}">
                <a16:creationId xmlns:a16="http://schemas.microsoft.com/office/drawing/2014/main" id="{5DEEEBC4-652E-8542-DA62-9759380B2E06}"/>
              </a:ext>
            </a:extLst>
          </p:cNvPr>
          <p:cNvSpPr/>
          <p:nvPr/>
        </p:nvSpPr>
        <p:spPr>
          <a:xfrm>
            <a:off x="786170" y="4379952"/>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Manufacturing or delivery services</a:t>
            </a:r>
            <a:endParaRPr lang="en-US" sz="1750" dirty="0"/>
          </a:p>
        </p:txBody>
      </p:sp>
      <p:sp>
        <p:nvSpPr>
          <p:cNvPr id="14" name="Text 10">
            <a:extLst>
              <a:ext uri="{FF2B5EF4-FFF2-40B4-BE49-F238E27FC236}">
                <a16:creationId xmlns:a16="http://schemas.microsoft.com/office/drawing/2014/main" id="{BC3392EE-07FD-BBD7-28EF-70737FCB293C}"/>
              </a:ext>
            </a:extLst>
          </p:cNvPr>
          <p:cNvSpPr/>
          <p:nvPr/>
        </p:nvSpPr>
        <p:spPr>
          <a:xfrm>
            <a:off x="786170" y="4822150"/>
            <a:ext cx="6244709" cy="362903"/>
          </a:xfrm>
          <a:prstGeom prst="rect">
            <a:avLst/>
          </a:prstGeom>
          <a:noFill/>
          <a:ln/>
        </p:spPr>
        <p:txBody>
          <a:bodyPr wrap="none" lIns="0" tIns="0" rIns="0" bIns="0" rtlCol="0" anchor="t"/>
          <a:lstStyle/>
          <a:p>
            <a:pPr marL="342900" indent="-342900">
              <a:lnSpc>
                <a:spcPts val="2850"/>
              </a:lnSpc>
              <a:buSzPct val="100000"/>
              <a:buChar char="•"/>
            </a:pPr>
            <a:r>
              <a:rPr lang="en-US" sz="1750" dirty="0">
                <a:solidFill>
                  <a:srgbClr val="2A2742"/>
                </a:solidFill>
                <a:latin typeface="Arimo" pitchFamily="34" charset="0"/>
                <a:ea typeface="Arimo" pitchFamily="34" charset="-122"/>
                <a:cs typeface="Arimo" pitchFamily="34" charset="-120"/>
              </a:rPr>
              <a:t>Legal dispute management</a:t>
            </a:r>
            <a:endParaRPr lang="en-US" sz="1750" dirty="0"/>
          </a:p>
        </p:txBody>
      </p:sp>
    </p:spTree>
    <p:extLst>
      <p:ext uri="{BB962C8B-B14F-4D97-AF65-F5344CB8AC3E}">
        <p14:creationId xmlns:p14="http://schemas.microsoft.com/office/powerpoint/2010/main" val="2342200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BB766B0-110A-F813-3C00-DB781BFDBAF8}"/>
              </a:ext>
            </a:extLst>
          </p:cNvPr>
          <p:cNvPicPr>
            <a:picLocks noChangeAspect="1"/>
          </p:cNvPicPr>
          <p:nvPr/>
        </p:nvPicPr>
        <p:blipFill>
          <a:blip r:embed="rId2"/>
          <a:stretch>
            <a:fillRect/>
          </a:stretch>
        </p:blipFill>
        <p:spPr>
          <a:xfrm>
            <a:off x="9144000" y="0"/>
            <a:ext cx="5486400" cy="8229600"/>
          </a:xfrm>
          <a:prstGeom prst="rect">
            <a:avLst/>
          </a:prstGeom>
        </p:spPr>
      </p:pic>
      <p:sp>
        <p:nvSpPr>
          <p:cNvPr id="3" name="Text 0">
            <a:extLst>
              <a:ext uri="{FF2B5EF4-FFF2-40B4-BE49-F238E27FC236}">
                <a16:creationId xmlns:a16="http://schemas.microsoft.com/office/drawing/2014/main" id="{D35830F6-62EF-1091-FCD2-9C957C5DF630}"/>
              </a:ext>
            </a:extLst>
          </p:cNvPr>
          <p:cNvSpPr/>
          <p:nvPr/>
        </p:nvSpPr>
        <p:spPr>
          <a:xfrm>
            <a:off x="793790" y="695682"/>
            <a:ext cx="6989207"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Stakeholder Identification</a:t>
            </a:r>
            <a:endParaRPr lang="en-US" sz="4450" dirty="0"/>
          </a:p>
        </p:txBody>
      </p:sp>
      <p:pic>
        <p:nvPicPr>
          <p:cNvPr id="4" name="Image 1" descr="preencoded.png">
            <a:extLst>
              <a:ext uri="{FF2B5EF4-FFF2-40B4-BE49-F238E27FC236}">
                <a16:creationId xmlns:a16="http://schemas.microsoft.com/office/drawing/2014/main" id="{3DD714A1-3EA4-9B20-9DB4-E78C98DC5CAA}"/>
              </a:ext>
            </a:extLst>
          </p:cNvPr>
          <p:cNvPicPr>
            <a:picLocks noChangeAspect="1"/>
          </p:cNvPicPr>
          <p:nvPr/>
        </p:nvPicPr>
        <p:blipFill>
          <a:blip r:embed="rId3"/>
          <a:stretch>
            <a:fillRect/>
          </a:stretch>
        </p:blipFill>
        <p:spPr>
          <a:xfrm>
            <a:off x="793790" y="1744623"/>
            <a:ext cx="566976" cy="566976"/>
          </a:xfrm>
          <a:prstGeom prst="rect">
            <a:avLst/>
          </a:prstGeom>
        </p:spPr>
      </p:pic>
      <p:sp>
        <p:nvSpPr>
          <p:cNvPr id="5" name="Text 1">
            <a:extLst>
              <a:ext uri="{FF2B5EF4-FFF2-40B4-BE49-F238E27FC236}">
                <a16:creationId xmlns:a16="http://schemas.microsoft.com/office/drawing/2014/main" id="{B5044166-471C-45AD-384F-6DEA109B6FC6}"/>
              </a:ext>
            </a:extLst>
          </p:cNvPr>
          <p:cNvSpPr/>
          <p:nvPr/>
        </p:nvSpPr>
        <p:spPr>
          <a:xfrm>
            <a:off x="793790" y="253841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Car Owners</a:t>
            </a:r>
            <a:endParaRPr lang="en-US" sz="2200" dirty="0"/>
          </a:p>
        </p:txBody>
      </p:sp>
      <p:sp>
        <p:nvSpPr>
          <p:cNvPr id="6" name="Text 2">
            <a:extLst>
              <a:ext uri="{FF2B5EF4-FFF2-40B4-BE49-F238E27FC236}">
                <a16:creationId xmlns:a16="http://schemas.microsoft.com/office/drawing/2014/main" id="{A710D9EC-C77B-1B8E-F2A7-3BC3FE317F7B}"/>
              </a:ext>
            </a:extLst>
          </p:cNvPr>
          <p:cNvSpPr/>
          <p:nvPr/>
        </p:nvSpPr>
        <p:spPr>
          <a:xfrm>
            <a:off x="793790" y="3028831"/>
            <a:ext cx="3608070"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Individuals seeking to buy or rent cars, as well as source spare parts for their vehicles.</a:t>
            </a:r>
            <a:endParaRPr lang="en-US" sz="1750" dirty="0"/>
          </a:p>
        </p:txBody>
      </p:sp>
      <p:pic>
        <p:nvPicPr>
          <p:cNvPr id="7" name="Image 2" descr="preencoded.png">
            <a:extLst>
              <a:ext uri="{FF2B5EF4-FFF2-40B4-BE49-F238E27FC236}">
                <a16:creationId xmlns:a16="http://schemas.microsoft.com/office/drawing/2014/main" id="{1BD813CF-128E-8489-9A7C-B9C3637AF34B}"/>
              </a:ext>
            </a:extLst>
          </p:cNvPr>
          <p:cNvPicPr>
            <a:picLocks noChangeAspect="1"/>
          </p:cNvPicPr>
          <p:nvPr/>
        </p:nvPicPr>
        <p:blipFill>
          <a:blip r:embed="rId4"/>
          <a:stretch>
            <a:fillRect/>
          </a:stretch>
        </p:blipFill>
        <p:spPr>
          <a:xfrm>
            <a:off x="4742021" y="1744623"/>
            <a:ext cx="566976" cy="566976"/>
          </a:xfrm>
          <a:prstGeom prst="rect">
            <a:avLst/>
          </a:prstGeom>
        </p:spPr>
      </p:pic>
      <p:sp>
        <p:nvSpPr>
          <p:cNvPr id="8" name="Text 3">
            <a:extLst>
              <a:ext uri="{FF2B5EF4-FFF2-40B4-BE49-F238E27FC236}">
                <a16:creationId xmlns:a16="http://schemas.microsoft.com/office/drawing/2014/main" id="{B3D088B5-E1AB-764B-1DDA-7985C00463D4}"/>
              </a:ext>
            </a:extLst>
          </p:cNvPr>
          <p:cNvSpPr/>
          <p:nvPr/>
        </p:nvSpPr>
        <p:spPr>
          <a:xfrm>
            <a:off x="4742021" y="253841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Car Dealers</a:t>
            </a:r>
            <a:endParaRPr lang="en-US" sz="2200" dirty="0"/>
          </a:p>
        </p:txBody>
      </p:sp>
      <p:sp>
        <p:nvSpPr>
          <p:cNvPr id="9" name="Text 4">
            <a:extLst>
              <a:ext uri="{FF2B5EF4-FFF2-40B4-BE49-F238E27FC236}">
                <a16:creationId xmlns:a16="http://schemas.microsoft.com/office/drawing/2014/main" id="{ACE51B08-6456-649D-7A99-AF22F5494A67}"/>
              </a:ext>
            </a:extLst>
          </p:cNvPr>
          <p:cNvSpPr/>
          <p:nvPr/>
        </p:nvSpPr>
        <p:spPr>
          <a:xfrm>
            <a:off x="4742021" y="3028831"/>
            <a:ext cx="3608189"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Dealerships offering car sales and rentals, with the ability to manage their listings on the platform.</a:t>
            </a:r>
            <a:endParaRPr lang="en-US" sz="1750" dirty="0"/>
          </a:p>
        </p:txBody>
      </p:sp>
      <p:pic>
        <p:nvPicPr>
          <p:cNvPr id="10" name="Image 3" descr="preencoded.png">
            <a:extLst>
              <a:ext uri="{FF2B5EF4-FFF2-40B4-BE49-F238E27FC236}">
                <a16:creationId xmlns:a16="http://schemas.microsoft.com/office/drawing/2014/main" id="{6C0D9967-FEAF-3805-0FB2-372C88F4F8ED}"/>
              </a:ext>
            </a:extLst>
          </p:cNvPr>
          <p:cNvPicPr>
            <a:picLocks noChangeAspect="1"/>
          </p:cNvPicPr>
          <p:nvPr/>
        </p:nvPicPr>
        <p:blipFill>
          <a:blip r:embed="rId5"/>
          <a:stretch>
            <a:fillRect/>
          </a:stretch>
        </p:blipFill>
        <p:spPr>
          <a:xfrm>
            <a:off x="793790" y="4797981"/>
            <a:ext cx="566976" cy="566976"/>
          </a:xfrm>
          <a:prstGeom prst="rect">
            <a:avLst/>
          </a:prstGeom>
        </p:spPr>
      </p:pic>
      <p:sp>
        <p:nvSpPr>
          <p:cNvPr id="11" name="Text 5">
            <a:extLst>
              <a:ext uri="{FF2B5EF4-FFF2-40B4-BE49-F238E27FC236}">
                <a16:creationId xmlns:a16="http://schemas.microsoft.com/office/drawing/2014/main" id="{38414662-AF18-356E-F49A-854A70551820}"/>
              </a:ext>
            </a:extLst>
          </p:cNvPr>
          <p:cNvSpPr/>
          <p:nvPr/>
        </p:nvSpPr>
        <p:spPr>
          <a:xfrm>
            <a:off x="793790" y="5591770"/>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Repair Workshops</a:t>
            </a:r>
            <a:endParaRPr lang="en-US" sz="2200" dirty="0"/>
          </a:p>
        </p:txBody>
      </p:sp>
      <p:sp>
        <p:nvSpPr>
          <p:cNvPr id="12" name="Text 6">
            <a:extLst>
              <a:ext uri="{FF2B5EF4-FFF2-40B4-BE49-F238E27FC236}">
                <a16:creationId xmlns:a16="http://schemas.microsoft.com/office/drawing/2014/main" id="{9391BAF0-4B4D-B49B-8432-ABC6A4C07365}"/>
              </a:ext>
            </a:extLst>
          </p:cNvPr>
          <p:cNvSpPr/>
          <p:nvPr/>
        </p:nvSpPr>
        <p:spPr>
          <a:xfrm>
            <a:off x="793790" y="6082189"/>
            <a:ext cx="3608070"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Auto repair shops sourcing spare parts for vehicle repairs, accessing comprehensive information and ordering services.</a:t>
            </a:r>
            <a:endParaRPr lang="en-US" sz="1750" dirty="0"/>
          </a:p>
        </p:txBody>
      </p:sp>
    </p:spTree>
    <p:extLst>
      <p:ext uri="{BB962C8B-B14F-4D97-AF65-F5344CB8AC3E}">
        <p14:creationId xmlns:p14="http://schemas.microsoft.com/office/powerpoint/2010/main" val="3058238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F5149382-6580-28B6-664F-30F02D689E30}"/>
              </a:ext>
            </a:extLst>
          </p:cNvPr>
          <p:cNvSpPr/>
          <p:nvPr/>
        </p:nvSpPr>
        <p:spPr>
          <a:xfrm>
            <a:off x="574000" y="451009"/>
            <a:ext cx="4763453" cy="512564"/>
          </a:xfrm>
          <a:prstGeom prst="rect">
            <a:avLst/>
          </a:prstGeom>
          <a:noFill/>
          <a:ln/>
        </p:spPr>
        <p:txBody>
          <a:bodyPr wrap="none" lIns="0" tIns="0" rIns="0" bIns="0" rtlCol="0" anchor="t"/>
          <a:lstStyle/>
          <a:p>
            <a:pPr marL="0" indent="0">
              <a:lnSpc>
                <a:spcPts val="4000"/>
              </a:lnSpc>
              <a:buNone/>
            </a:pPr>
            <a:r>
              <a:rPr lang="en-US" sz="3200" b="1" dirty="0">
                <a:solidFill>
                  <a:srgbClr val="231971"/>
                </a:solidFill>
                <a:latin typeface="Outfit Extra Bold" pitchFamily="34" charset="0"/>
                <a:ea typeface="Outfit Extra Bold" pitchFamily="34" charset="-122"/>
                <a:cs typeface="Outfit Extra Bold" pitchFamily="34" charset="-120"/>
              </a:rPr>
              <a:t>Functional Requirements</a:t>
            </a:r>
            <a:endParaRPr lang="en-US" sz="3200" dirty="0"/>
          </a:p>
        </p:txBody>
      </p:sp>
      <p:sp>
        <p:nvSpPr>
          <p:cNvPr id="3" name="Shape 1">
            <a:extLst>
              <a:ext uri="{FF2B5EF4-FFF2-40B4-BE49-F238E27FC236}">
                <a16:creationId xmlns:a16="http://schemas.microsoft.com/office/drawing/2014/main" id="{E8C0FB7B-4A91-EEC4-3E99-73AF3007BE6C}"/>
              </a:ext>
            </a:extLst>
          </p:cNvPr>
          <p:cNvSpPr/>
          <p:nvPr/>
        </p:nvSpPr>
        <p:spPr>
          <a:xfrm>
            <a:off x="808553" y="1291590"/>
            <a:ext cx="22860" cy="6489025"/>
          </a:xfrm>
          <a:prstGeom prst="roundRect">
            <a:avLst>
              <a:gd name="adj" fmla="val 301363"/>
            </a:avLst>
          </a:prstGeom>
          <a:solidFill>
            <a:srgbClr val="BDB8DF"/>
          </a:solidFill>
          <a:ln/>
        </p:spPr>
      </p:sp>
      <p:sp>
        <p:nvSpPr>
          <p:cNvPr id="4" name="Shape 2">
            <a:extLst>
              <a:ext uri="{FF2B5EF4-FFF2-40B4-BE49-F238E27FC236}">
                <a16:creationId xmlns:a16="http://schemas.microsoft.com/office/drawing/2014/main" id="{663B8C4F-C1A8-2501-5D85-242AA3B76642}"/>
              </a:ext>
            </a:extLst>
          </p:cNvPr>
          <p:cNvSpPr/>
          <p:nvPr/>
        </p:nvSpPr>
        <p:spPr>
          <a:xfrm>
            <a:off x="981611" y="1649016"/>
            <a:ext cx="574000" cy="22860"/>
          </a:xfrm>
          <a:prstGeom prst="roundRect">
            <a:avLst>
              <a:gd name="adj" fmla="val 301363"/>
            </a:avLst>
          </a:prstGeom>
          <a:solidFill>
            <a:srgbClr val="BDB8DF"/>
          </a:solidFill>
          <a:ln/>
        </p:spPr>
      </p:sp>
      <p:sp>
        <p:nvSpPr>
          <p:cNvPr id="5" name="Shape 3">
            <a:extLst>
              <a:ext uri="{FF2B5EF4-FFF2-40B4-BE49-F238E27FC236}">
                <a16:creationId xmlns:a16="http://schemas.microsoft.com/office/drawing/2014/main" id="{D04FEBAD-9512-C67E-8172-04FDB7A4386D}"/>
              </a:ext>
            </a:extLst>
          </p:cNvPr>
          <p:cNvSpPr/>
          <p:nvPr/>
        </p:nvSpPr>
        <p:spPr>
          <a:xfrm>
            <a:off x="635496" y="1476018"/>
            <a:ext cx="368975" cy="368975"/>
          </a:xfrm>
          <a:prstGeom prst="roundRect">
            <a:avLst>
              <a:gd name="adj" fmla="val 18671"/>
            </a:avLst>
          </a:prstGeom>
          <a:solidFill>
            <a:srgbClr val="E9E6FA"/>
          </a:solidFill>
          <a:ln w="7620">
            <a:solidFill>
              <a:srgbClr val="BDB8DF"/>
            </a:solidFill>
            <a:prstDash val="solid"/>
          </a:ln>
        </p:spPr>
      </p:sp>
      <p:sp>
        <p:nvSpPr>
          <p:cNvPr id="6" name="Text 4">
            <a:extLst>
              <a:ext uri="{FF2B5EF4-FFF2-40B4-BE49-F238E27FC236}">
                <a16:creationId xmlns:a16="http://schemas.microsoft.com/office/drawing/2014/main" id="{AE13DEF3-7C04-9634-3814-5D239813A3E3}"/>
              </a:ext>
            </a:extLst>
          </p:cNvPr>
          <p:cNvSpPr/>
          <p:nvPr/>
        </p:nvSpPr>
        <p:spPr>
          <a:xfrm>
            <a:off x="771942" y="1537454"/>
            <a:ext cx="95964" cy="245983"/>
          </a:xfrm>
          <a:prstGeom prst="rect">
            <a:avLst/>
          </a:prstGeom>
          <a:noFill/>
          <a:ln/>
        </p:spPr>
        <p:txBody>
          <a:bodyPr wrap="none" lIns="0" tIns="0" rIns="0" bIns="0" rtlCol="0" anchor="t"/>
          <a:lstStyle/>
          <a:p>
            <a:pPr marL="0" indent="0" algn="ctr">
              <a:lnSpc>
                <a:spcPts val="1900"/>
              </a:lnSpc>
              <a:buNone/>
            </a:pPr>
            <a:r>
              <a:rPr lang="en-US" sz="1900" b="1" dirty="0">
                <a:solidFill>
                  <a:srgbClr val="2A2742"/>
                </a:solidFill>
                <a:latin typeface="Outfit Extra Bold" pitchFamily="34" charset="0"/>
                <a:ea typeface="Outfit Extra Bold" pitchFamily="34" charset="-122"/>
                <a:cs typeface="Outfit Extra Bold" pitchFamily="34" charset="-120"/>
              </a:rPr>
              <a:t>1</a:t>
            </a:r>
            <a:endParaRPr lang="en-US" sz="1900" dirty="0"/>
          </a:p>
        </p:txBody>
      </p:sp>
      <p:sp>
        <p:nvSpPr>
          <p:cNvPr id="7" name="Text 5">
            <a:extLst>
              <a:ext uri="{FF2B5EF4-FFF2-40B4-BE49-F238E27FC236}">
                <a16:creationId xmlns:a16="http://schemas.microsoft.com/office/drawing/2014/main" id="{4B51047F-C2D1-2D0C-362A-4FD464D939FB}"/>
              </a:ext>
            </a:extLst>
          </p:cNvPr>
          <p:cNvSpPr/>
          <p:nvPr/>
        </p:nvSpPr>
        <p:spPr>
          <a:xfrm>
            <a:off x="1722120" y="1455539"/>
            <a:ext cx="2808327" cy="256223"/>
          </a:xfrm>
          <a:prstGeom prst="rect">
            <a:avLst/>
          </a:prstGeom>
          <a:noFill/>
          <a:ln/>
        </p:spPr>
        <p:txBody>
          <a:bodyPr wrap="none" lIns="0" tIns="0" rIns="0" bIns="0" rtlCol="0" anchor="t"/>
          <a:lstStyle/>
          <a:p>
            <a:pPr marL="0" indent="0" algn="l">
              <a:lnSpc>
                <a:spcPts val="2000"/>
              </a:lnSpc>
              <a:buNone/>
            </a:pPr>
            <a:r>
              <a:rPr lang="en-US" sz="1600" b="1" dirty="0">
                <a:solidFill>
                  <a:srgbClr val="2A2742"/>
                </a:solidFill>
                <a:latin typeface="Outfit Extra Bold" pitchFamily="34" charset="0"/>
                <a:ea typeface="Outfit Extra Bold" pitchFamily="34" charset="-122"/>
                <a:cs typeface="Outfit Extra Bold" pitchFamily="34" charset="-120"/>
              </a:rPr>
              <a:t>User Registration and Sign-in</a:t>
            </a:r>
            <a:endParaRPr lang="en-US" sz="1600" dirty="0"/>
          </a:p>
        </p:txBody>
      </p:sp>
      <p:sp>
        <p:nvSpPr>
          <p:cNvPr id="8" name="Text 6">
            <a:extLst>
              <a:ext uri="{FF2B5EF4-FFF2-40B4-BE49-F238E27FC236}">
                <a16:creationId xmlns:a16="http://schemas.microsoft.com/office/drawing/2014/main" id="{D6313B1B-A110-E7D5-5FA0-F24F093F9921}"/>
              </a:ext>
            </a:extLst>
          </p:cNvPr>
          <p:cNvSpPr/>
          <p:nvPr/>
        </p:nvSpPr>
        <p:spPr>
          <a:xfrm>
            <a:off x="1722120" y="1810107"/>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2A2742"/>
                </a:solidFill>
                <a:latin typeface="Arimo" pitchFamily="34" charset="0"/>
                <a:ea typeface="Arimo" pitchFamily="34" charset="-122"/>
                <a:cs typeface="Arimo" pitchFamily="34" charset="-120"/>
              </a:rPr>
              <a:t>Secure and user-friendly registration and sign-in processes for all user types, ensuring secure access to the platform.</a:t>
            </a:r>
            <a:endParaRPr lang="en-US" sz="1250" dirty="0"/>
          </a:p>
        </p:txBody>
      </p:sp>
      <p:sp>
        <p:nvSpPr>
          <p:cNvPr id="9" name="Shape 7">
            <a:extLst>
              <a:ext uri="{FF2B5EF4-FFF2-40B4-BE49-F238E27FC236}">
                <a16:creationId xmlns:a16="http://schemas.microsoft.com/office/drawing/2014/main" id="{534D0204-C61D-6DEF-A2AA-51B73BF38A74}"/>
              </a:ext>
            </a:extLst>
          </p:cNvPr>
          <p:cNvSpPr/>
          <p:nvPr/>
        </p:nvSpPr>
        <p:spPr>
          <a:xfrm>
            <a:off x="981611" y="2757845"/>
            <a:ext cx="574000" cy="22860"/>
          </a:xfrm>
          <a:prstGeom prst="roundRect">
            <a:avLst>
              <a:gd name="adj" fmla="val 301363"/>
            </a:avLst>
          </a:prstGeom>
          <a:solidFill>
            <a:srgbClr val="BDB8DF"/>
          </a:solidFill>
          <a:ln/>
        </p:spPr>
      </p:sp>
      <p:sp>
        <p:nvSpPr>
          <p:cNvPr id="10" name="Shape 8">
            <a:extLst>
              <a:ext uri="{FF2B5EF4-FFF2-40B4-BE49-F238E27FC236}">
                <a16:creationId xmlns:a16="http://schemas.microsoft.com/office/drawing/2014/main" id="{D1769836-CD57-DF71-42E2-68242B411F53}"/>
              </a:ext>
            </a:extLst>
          </p:cNvPr>
          <p:cNvSpPr/>
          <p:nvPr/>
        </p:nvSpPr>
        <p:spPr>
          <a:xfrm>
            <a:off x="635496" y="2584847"/>
            <a:ext cx="368975" cy="368975"/>
          </a:xfrm>
          <a:prstGeom prst="roundRect">
            <a:avLst>
              <a:gd name="adj" fmla="val 18671"/>
            </a:avLst>
          </a:prstGeom>
          <a:solidFill>
            <a:srgbClr val="E9E6FA"/>
          </a:solidFill>
          <a:ln w="7620">
            <a:solidFill>
              <a:srgbClr val="BDB8DF"/>
            </a:solidFill>
            <a:prstDash val="solid"/>
          </a:ln>
        </p:spPr>
      </p:sp>
      <p:sp>
        <p:nvSpPr>
          <p:cNvPr id="11" name="Text 9">
            <a:extLst>
              <a:ext uri="{FF2B5EF4-FFF2-40B4-BE49-F238E27FC236}">
                <a16:creationId xmlns:a16="http://schemas.microsoft.com/office/drawing/2014/main" id="{7D1D3F50-A117-7B3A-A4FA-768B278B6FDC}"/>
              </a:ext>
            </a:extLst>
          </p:cNvPr>
          <p:cNvSpPr/>
          <p:nvPr/>
        </p:nvSpPr>
        <p:spPr>
          <a:xfrm>
            <a:off x="749082" y="2646283"/>
            <a:ext cx="141684" cy="245983"/>
          </a:xfrm>
          <a:prstGeom prst="rect">
            <a:avLst/>
          </a:prstGeom>
          <a:noFill/>
          <a:ln/>
        </p:spPr>
        <p:txBody>
          <a:bodyPr wrap="none" lIns="0" tIns="0" rIns="0" bIns="0" rtlCol="0" anchor="t"/>
          <a:lstStyle/>
          <a:p>
            <a:pPr marL="0" indent="0" algn="ctr">
              <a:lnSpc>
                <a:spcPts val="1900"/>
              </a:lnSpc>
              <a:buNone/>
            </a:pPr>
            <a:r>
              <a:rPr lang="en-US" sz="1900" b="1" dirty="0">
                <a:solidFill>
                  <a:srgbClr val="2A2742"/>
                </a:solidFill>
                <a:latin typeface="Outfit Extra Bold" pitchFamily="34" charset="0"/>
                <a:ea typeface="Outfit Extra Bold" pitchFamily="34" charset="-122"/>
                <a:cs typeface="Outfit Extra Bold" pitchFamily="34" charset="-120"/>
              </a:rPr>
              <a:t>2</a:t>
            </a:r>
            <a:endParaRPr lang="en-US" sz="1900" dirty="0"/>
          </a:p>
        </p:txBody>
      </p:sp>
      <p:sp>
        <p:nvSpPr>
          <p:cNvPr id="12" name="Text 10">
            <a:extLst>
              <a:ext uri="{FF2B5EF4-FFF2-40B4-BE49-F238E27FC236}">
                <a16:creationId xmlns:a16="http://schemas.microsoft.com/office/drawing/2014/main" id="{E1ACDEFA-B22A-3389-663B-72E5A0FCA8DB}"/>
              </a:ext>
            </a:extLst>
          </p:cNvPr>
          <p:cNvSpPr/>
          <p:nvPr/>
        </p:nvSpPr>
        <p:spPr>
          <a:xfrm>
            <a:off x="1722120" y="2564368"/>
            <a:ext cx="3690580" cy="256223"/>
          </a:xfrm>
          <a:prstGeom prst="rect">
            <a:avLst/>
          </a:prstGeom>
          <a:noFill/>
          <a:ln/>
        </p:spPr>
        <p:txBody>
          <a:bodyPr wrap="none" lIns="0" tIns="0" rIns="0" bIns="0" rtlCol="0" anchor="t"/>
          <a:lstStyle/>
          <a:p>
            <a:pPr marL="0" indent="0" algn="l">
              <a:lnSpc>
                <a:spcPts val="2000"/>
              </a:lnSpc>
              <a:buNone/>
            </a:pPr>
            <a:r>
              <a:rPr lang="en-US" sz="1600" b="1" dirty="0">
                <a:solidFill>
                  <a:srgbClr val="2A2742"/>
                </a:solidFill>
                <a:latin typeface="Outfit Extra Bold" pitchFamily="34" charset="0"/>
                <a:ea typeface="Outfit Extra Bold" pitchFamily="34" charset="-122"/>
                <a:cs typeface="Outfit Extra Bold" pitchFamily="34" charset="-120"/>
              </a:rPr>
              <a:t>Car Listings and Spare Parts Database</a:t>
            </a:r>
            <a:endParaRPr lang="en-US" sz="1600" dirty="0"/>
          </a:p>
        </p:txBody>
      </p:sp>
      <p:sp>
        <p:nvSpPr>
          <p:cNvPr id="13" name="Text 11">
            <a:extLst>
              <a:ext uri="{FF2B5EF4-FFF2-40B4-BE49-F238E27FC236}">
                <a16:creationId xmlns:a16="http://schemas.microsoft.com/office/drawing/2014/main" id="{A200223A-1AE9-AD62-7D54-275B69417456}"/>
              </a:ext>
            </a:extLst>
          </p:cNvPr>
          <p:cNvSpPr/>
          <p:nvPr/>
        </p:nvSpPr>
        <p:spPr>
          <a:xfrm>
            <a:off x="1722120" y="2918936"/>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2A2742"/>
                </a:solidFill>
                <a:latin typeface="Arimo" pitchFamily="34" charset="0"/>
                <a:ea typeface="Arimo" pitchFamily="34" charset="-122"/>
                <a:cs typeface="Arimo" pitchFamily="34" charset="-120"/>
              </a:rPr>
              <a:t>Comprehensive listings for cars and spare parts, enabling users to easily browse and compare options.</a:t>
            </a:r>
            <a:endParaRPr lang="en-US" sz="1250" dirty="0"/>
          </a:p>
        </p:txBody>
      </p:sp>
      <p:sp>
        <p:nvSpPr>
          <p:cNvPr id="14" name="Shape 12">
            <a:extLst>
              <a:ext uri="{FF2B5EF4-FFF2-40B4-BE49-F238E27FC236}">
                <a16:creationId xmlns:a16="http://schemas.microsoft.com/office/drawing/2014/main" id="{D82D9846-97A2-8443-6C14-D0122FEEFE5D}"/>
              </a:ext>
            </a:extLst>
          </p:cNvPr>
          <p:cNvSpPr/>
          <p:nvPr/>
        </p:nvSpPr>
        <p:spPr>
          <a:xfrm>
            <a:off x="981611" y="3866674"/>
            <a:ext cx="574000" cy="22860"/>
          </a:xfrm>
          <a:prstGeom prst="roundRect">
            <a:avLst>
              <a:gd name="adj" fmla="val 301363"/>
            </a:avLst>
          </a:prstGeom>
          <a:solidFill>
            <a:srgbClr val="BDB8DF"/>
          </a:solidFill>
          <a:ln/>
        </p:spPr>
      </p:sp>
      <p:sp>
        <p:nvSpPr>
          <p:cNvPr id="15" name="Shape 13">
            <a:extLst>
              <a:ext uri="{FF2B5EF4-FFF2-40B4-BE49-F238E27FC236}">
                <a16:creationId xmlns:a16="http://schemas.microsoft.com/office/drawing/2014/main" id="{B7AF452F-92C0-A689-D22C-DB1A7C8E4900}"/>
              </a:ext>
            </a:extLst>
          </p:cNvPr>
          <p:cNvSpPr/>
          <p:nvPr/>
        </p:nvSpPr>
        <p:spPr>
          <a:xfrm>
            <a:off x="635496" y="3693676"/>
            <a:ext cx="368975" cy="368975"/>
          </a:xfrm>
          <a:prstGeom prst="roundRect">
            <a:avLst>
              <a:gd name="adj" fmla="val 18671"/>
            </a:avLst>
          </a:prstGeom>
          <a:solidFill>
            <a:srgbClr val="E9E6FA"/>
          </a:solidFill>
          <a:ln w="7620">
            <a:solidFill>
              <a:srgbClr val="BDB8DF"/>
            </a:solidFill>
            <a:prstDash val="solid"/>
          </a:ln>
        </p:spPr>
      </p:sp>
      <p:sp>
        <p:nvSpPr>
          <p:cNvPr id="16" name="Text 14">
            <a:extLst>
              <a:ext uri="{FF2B5EF4-FFF2-40B4-BE49-F238E27FC236}">
                <a16:creationId xmlns:a16="http://schemas.microsoft.com/office/drawing/2014/main" id="{C985AE5B-BBCC-F8E2-C9E3-9348C6D952BD}"/>
              </a:ext>
            </a:extLst>
          </p:cNvPr>
          <p:cNvSpPr/>
          <p:nvPr/>
        </p:nvSpPr>
        <p:spPr>
          <a:xfrm>
            <a:off x="750034" y="3755112"/>
            <a:ext cx="139898" cy="245983"/>
          </a:xfrm>
          <a:prstGeom prst="rect">
            <a:avLst/>
          </a:prstGeom>
          <a:noFill/>
          <a:ln/>
        </p:spPr>
        <p:txBody>
          <a:bodyPr wrap="none" lIns="0" tIns="0" rIns="0" bIns="0" rtlCol="0" anchor="t"/>
          <a:lstStyle/>
          <a:p>
            <a:pPr marL="0" indent="0" algn="ctr">
              <a:lnSpc>
                <a:spcPts val="1900"/>
              </a:lnSpc>
              <a:buNone/>
            </a:pPr>
            <a:r>
              <a:rPr lang="en-US" sz="1900" b="1" dirty="0">
                <a:solidFill>
                  <a:srgbClr val="2A2742"/>
                </a:solidFill>
                <a:latin typeface="Outfit Extra Bold" pitchFamily="34" charset="0"/>
                <a:ea typeface="Outfit Extra Bold" pitchFamily="34" charset="-122"/>
                <a:cs typeface="Outfit Extra Bold" pitchFamily="34" charset="-120"/>
              </a:rPr>
              <a:t>3</a:t>
            </a:r>
            <a:endParaRPr lang="en-US" sz="1900" dirty="0"/>
          </a:p>
        </p:txBody>
      </p:sp>
      <p:sp>
        <p:nvSpPr>
          <p:cNvPr id="17" name="Text 15">
            <a:extLst>
              <a:ext uri="{FF2B5EF4-FFF2-40B4-BE49-F238E27FC236}">
                <a16:creationId xmlns:a16="http://schemas.microsoft.com/office/drawing/2014/main" id="{3FB243D8-ED46-091E-E2C0-33AF616AA0FF}"/>
              </a:ext>
            </a:extLst>
          </p:cNvPr>
          <p:cNvSpPr/>
          <p:nvPr/>
        </p:nvSpPr>
        <p:spPr>
          <a:xfrm>
            <a:off x="1722120" y="3673197"/>
            <a:ext cx="2746653" cy="256223"/>
          </a:xfrm>
          <a:prstGeom prst="rect">
            <a:avLst/>
          </a:prstGeom>
          <a:noFill/>
          <a:ln/>
        </p:spPr>
        <p:txBody>
          <a:bodyPr wrap="none" lIns="0" tIns="0" rIns="0" bIns="0" rtlCol="0" anchor="t"/>
          <a:lstStyle/>
          <a:p>
            <a:pPr marL="0" indent="0" algn="l">
              <a:lnSpc>
                <a:spcPts val="2000"/>
              </a:lnSpc>
              <a:buNone/>
            </a:pPr>
            <a:r>
              <a:rPr lang="en-US" sz="1600" b="1" dirty="0">
                <a:solidFill>
                  <a:srgbClr val="2A2742"/>
                </a:solidFill>
                <a:latin typeface="Outfit Extra Bold" pitchFamily="34" charset="0"/>
                <a:ea typeface="Outfit Extra Bold" pitchFamily="34" charset="-122"/>
                <a:cs typeface="Outfit Extra Bold" pitchFamily="34" charset="-120"/>
              </a:rPr>
              <a:t>Cross-Compatibility Feature</a:t>
            </a:r>
            <a:endParaRPr lang="en-US" sz="1600" dirty="0"/>
          </a:p>
        </p:txBody>
      </p:sp>
      <p:sp>
        <p:nvSpPr>
          <p:cNvPr id="18" name="Text 16">
            <a:extLst>
              <a:ext uri="{FF2B5EF4-FFF2-40B4-BE49-F238E27FC236}">
                <a16:creationId xmlns:a16="http://schemas.microsoft.com/office/drawing/2014/main" id="{88A9C5B7-08F8-7A33-60FE-03D27F7B000A}"/>
              </a:ext>
            </a:extLst>
          </p:cNvPr>
          <p:cNvSpPr/>
          <p:nvPr/>
        </p:nvSpPr>
        <p:spPr>
          <a:xfrm>
            <a:off x="1722120" y="4027765"/>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2A2742"/>
                </a:solidFill>
                <a:latin typeface="Arimo" pitchFamily="34" charset="0"/>
                <a:ea typeface="Arimo" pitchFamily="34" charset="-122"/>
                <a:cs typeface="Arimo" pitchFamily="34" charset="-120"/>
              </a:rPr>
              <a:t>An advanced feature that allows users to search for compatible spare parts based on their vehicle make and model.</a:t>
            </a:r>
            <a:endParaRPr lang="en-US" sz="1250" dirty="0"/>
          </a:p>
        </p:txBody>
      </p:sp>
      <p:sp>
        <p:nvSpPr>
          <p:cNvPr id="19" name="Shape 17">
            <a:extLst>
              <a:ext uri="{FF2B5EF4-FFF2-40B4-BE49-F238E27FC236}">
                <a16:creationId xmlns:a16="http://schemas.microsoft.com/office/drawing/2014/main" id="{1E63B3BC-A8AF-DCF0-7EDD-49E9D3684B53}"/>
              </a:ext>
            </a:extLst>
          </p:cNvPr>
          <p:cNvSpPr/>
          <p:nvPr/>
        </p:nvSpPr>
        <p:spPr>
          <a:xfrm>
            <a:off x="981611" y="4975503"/>
            <a:ext cx="574000" cy="22860"/>
          </a:xfrm>
          <a:prstGeom prst="roundRect">
            <a:avLst>
              <a:gd name="adj" fmla="val 301363"/>
            </a:avLst>
          </a:prstGeom>
          <a:solidFill>
            <a:srgbClr val="BDB8DF"/>
          </a:solidFill>
          <a:ln/>
        </p:spPr>
      </p:sp>
      <p:sp>
        <p:nvSpPr>
          <p:cNvPr id="20" name="Shape 18">
            <a:extLst>
              <a:ext uri="{FF2B5EF4-FFF2-40B4-BE49-F238E27FC236}">
                <a16:creationId xmlns:a16="http://schemas.microsoft.com/office/drawing/2014/main" id="{9D38EA6A-D79D-F6CB-A518-4B96E2AA435E}"/>
              </a:ext>
            </a:extLst>
          </p:cNvPr>
          <p:cNvSpPr/>
          <p:nvPr/>
        </p:nvSpPr>
        <p:spPr>
          <a:xfrm>
            <a:off x="635496" y="4802505"/>
            <a:ext cx="368975" cy="368975"/>
          </a:xfrm>
          <a:prstGeom prst="roundRect">
            <a:avLst>
              <a:gd name="adj" fmla="val 18671"/>
            </a:avLst>
          </a:prstGeom>
          <a:solidFill>
            <a:srgbClr val="E9E6FA"/>
          </a:solidFill>
          <a:ln w="7620">
            <a:solidFill>
              <a:srgbClr val="BDB8DF"/>
            </a:solidFill>
            <a:prstDash val="solid"/>
          </a:ln>
        </p:spPr>
      </p:sp>
      <p:sp>
        <p:nvSpPr>
          <p:cNvPr id="21" name="Text 19">
            <a:extLst>
              <a:ext uri="{FF2B5EF4-FFF2-40B4-BE49-F238E27FC236}">
                <a16:creationId xmlns:a16="http://schemas.microsoft.com/office/drawing/2014/main" id="{916FE243-0B5C-9AA9-DBBE-FECB679EE18D}"/>
              </a:ext>
            </a:extLst>
          </p:cNvPr>
          <p:cNvSpPr/>
          <p:nvPr/>
        </p:nvSpPr>
        <p:spPr>
          <a:xfrm>
            <a:off x="744557" y="4863941"/>
            <a:ext cx="150733" cy="245983"/>
          </a:xfrm>
          <a:prstGeom prst="rect">
            <a:avLst/>
          </a:prstGeom>
          <a:noFill/>
          <a:ln/>
        </p:spPr>
        <p:txBody>
          <a:bodyPr wrap="none" lIns="0" tIns="0" rIns="0" bIns="0" rtlCol="0" anchor="t"/>
          <a:lstStyle/>
          <a:p>
            <a:pPr marL="0" indent="0" algn="ctr">
              <a:lnSpc>
                <a:spcPts val="1900"/>
              </a:lnSpc>
              <a:buNone/>
            </a:pPr>
            <a:r>
              <a:rPr lang="en-US" sz="1900" b="1" dirty="0">
                <a:solidFill>
                  <a:srgbClr val="2A2742"/>
                </a:solidFill>
                <a:latin typeface="Outfit Extra Bold" pitchFamily="34" charset="0"/>
                <a:ea typeface="Outfit Extra Bold" pitchFamily="34" charset="-122"/>
                <a:cs typeface="Outfit Extra Bold" pitchFamily="34" charset="-120"/>
              </a:rPr>
              <a:t>4</a:t>
            </a:r>
            <a:endParaRPr lang="en-US" sz="1900" dirty="0"/>
          </a:p>
        </p:txBody>
      </p:sp>
      <p:sp>
        <p:nvSpPr>
          <p:cNvPr id="22" name="Text 20">
            <a:extLst>
              <a:ext uri="{FF2B5EF4-FFF2-40B4-BE49-F238E27FC236}">
                <a16:creationId xmlns:a16="http://schemas.microsoft.com/office/drawing/2014/main" id="{DFCA4525-7DE9-2893-6C2E-1203B0DBD9E7}"/>
              </a:ext>
            </a:extLst>
          </p:cNvPr>
          <p:cNvSpPr/>
          <p:nvPr/>
        </p:nvSpPr>
        <p:spPr>
          <a:xfrm>
            <a:off x="1722120" y="4782026"/>
            <a:ext cx="3153728" cy="256223"/>
          </a:xfrm>
          <a:prstGeom prst="rect">
            <a:avLst/>
          </a:prstGeom>
          <a:noFill/>
          <a:ln/>
        </p:spPr>
        <p:txBody>
          <a:bodyPr wrap="none" lIns="0" tIns="0" rIns="0" bIns="0" rtlCol="0" anchor="t"/>
          <a:lstStyle/>
          <a:p>
            <a:pPr marL="0" indent="0" algn="l">
              <a:lnSpc>
                <a:spcPts val="2000"/>
              </a:lnSpc>
              <a:buNone/>
            </a:pPr>
            <a:r>
              <a:rPr lang="en-US" sz="1600" b="1" dirty="0">
                <a:solidFill>
                  <a:srgbClr val="2A2742"/>
                </a:solidFill>
                <a:latin typeface="Outfit Extra Bold" pitchFamily="34" charset="0"/>
                <a:ea typeface="Outfit Extra Bold" pitchFamily="34" charset="-122"/>
                <a:cs typeface="Outfit Extra Bold" pitchFamily="34" charset="-120"/>
              </a:rPr>
              <a:t>Import Service and Smart Search</a:t>
            </a:r>
            <a:endParaRPr lang="en-US" sz="1600" dirty="0"/>
          </a:p>
        </p:txBody>
      </p:sp>
      <p:sp>
        <p:nvSpPr>
          <p:cNvPr id="23" name="Text 21">
            <a:extLst>
              <a:ext uri="{FF2B5EF4-FFF2-40B4-BE49-F238E27FC236}">
                <a16:creationId xmlns:a16="http://schemas.microsoft.com/office/drawing/2014/main" id="{72F1B010-E978-326B-74EC-945BB982569B}"/>
              </a:ext>
            </a:extLst>
          </p:cNvPr>
          <p:cNvSpPr/>
          <p:nvPr/>
        </p:nvSpPr>
        <p:spPr>
          <a:xfrm>
            <a:off x="1722120" y="5136594"/>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2A2742"/>
                </a:solidFill>
                <a:latin typeface="Arimo" pitchFamily="34" charset="0"/>
                <a:ea typeface="Arimo" pitchFamily="34" charset="-122"/>
                <a:cs typeface="Arimo" pitchFamily="34" charset="-120"/>
              </a:rPr>
              <a:t>A service that facilitates the import of unavailable spare parts, combined with AI-powered smart search for efficient part discovery.</a:t>
            </a:r>
            <a:endParaRPr lang="en-US" sz="1250" dirty="0"/>
          </a:p>
        </p:txBody>
      </p:sp>
      <p:sp>
        <p:nvSpPr>
          <p:cNvPr id="24" name="Shape 22">
            <a:extLst>
              <a:ext uri="{FF2B5EF4-FFF2-40B4-BE49-F238E27FC236}">
                <a16:creationId xmlns:a16="http://schemas.microsoft.com/office/drawing/2014/main" id="{C2E987CA-00FD-0173-880F-E9DB03267D9F}"/>
              </a:ext>
            </a:extLst>
          </p:cNvPr>
          <p:cNvSpPr/>
          <p:nvPr/>
        </p:nvSpPr>
        <p:spPr>
          <a:xfrm>
            <a:off x="981611" y="6084332"/>
            <a:ext cx="574000" cy="22860"/>
          </a:xfrm>
          <a:prstGeom prst="roundRect">
            <a:avLst>
              <a:gd name="adj" fmla="val 301363"/>
            </a:avLst>
          </a:prstGeom>
          <a:solidFill>
            <a:srgbClr val="BDB8DF"/>
          </a:solidFill>
          <a:ln/>
        </p:spPr>
      </p:sp>
      <p:sp>
        <p:nvSpPr>
          <p:cNvPr id="25" name="Shape 23">
            <a:extLst>
              <a:ext uri="{FF2B5EF4-FFF2-40B4-BE49-F238E27FC236}">
                <a16:creationId xmlns:a16="http://schemas.microsoft.com/office/drawing/2014/main" id="{2977BCB3-F7A0-6BCD-8B39-8F88744E680E}"/>
              </a:ext>
            </a:extLst>
          </p:cNvPr>
          <p:cNvSpPr/>
          <p:nvPr/>
        </p:nvSpPr>
        <p:spPr>
          <a:xfrm>
            <a:off x="635496" y="5911334"/>
            <a:ext cx="368975" cy="368975"/>
          </a:xfrm>
          <a:prstGeom prst="roundRect">
            <a:avLst>
              <a:gd name="adj" fmla="val 18671"/>
            </a:avLst>
          </a:prstGeom>
          <a:solidFill>
            <a:srgbClr val="E9E6FA"/>
          </a:solidFill>
          <a:ln w="7620">
            <a:solidFill>
              <a:srgbClr val="BDB8DF"/>
            </a:solidFill>
            <a:prstDash val="solid"/>
          </a:ln>
        </p:spPr>
      </p:sp>
      <p:sp>
        <p:nvSpPr>
          <p:cNvPr id="26" name="Text 24">
            <a:extLst>
              <a:ext uri="{FF2B5EF4-FFF2-40B4-BE49-F238E27FC236}">
                <a16:creationId xmlns:a16="http://schemas.microsoft.com/office/drawing/2014/main" id="{EE25E574-1E83-8A56-D660-66AB6221B3EE}"/>
              </a:ext>
            </a:extLst>
          </p:cNvPr>
          <p:cNvSpPr/>
          <p:nvPr/>
        </p:nvSpPr>
        <p:spPr>
          <a:xfrm>
            <a:off x="750153" y="5972770"/>
            <a:ext cx="139660" cy="245983"/>
          </a:xfrm>
          <a:prstGeom prst="rect">
            <a:avLst/>
          </a:prstGeom>
          <a:noFill/>
          <a:ln/>
        </p:spPr>
        <p:txBody>
          <a:bodyPr wrap="none" lIns="0" tIns="0" rIns="0" bIns="0" rtlCol="0" anchor="t"/>
          <a:lstStyle/>
          <a:p>
            <a:pPr marL="0" indent="0" algn="ctr">
              <a:lnSpc>
                <a:spcPts val="1900"/>
              </a:lnSpc>
              <a:buNone/>
            </a:pPr>
            <a:r>
              <a:rPr lang="en-US" sz="1900" b="1" dirty="0">
                <a:solidFill>
                  <a:srgbClr val="2A2742"/>
                </a:solidFill>
                <a:latin typeface="Outfit Extra Bold" pitchFamily="34" charset="0"/>
                <a:ea typeface="Outfit Extra Bold" pitchFamily="34" charset="-122"/>
                <a:cs typeface="Outfit Extra Bold" pitchFamily="34" charset="-120"/>
              </a:rPr>
              <a:t>5</a:t>
            </a:r>
            <a:endParaRPr lang="en-US" sz="1900" dirty="0"/>
          </a:p>
        </p:txBody>
      </p:sp>
      <p:sp>
        <p:nvSpPr>
          <p:cNvPr id="27" name="Text 25">
            <a:extLst>
              <a:ext uri="{FF2B5EF4-FFF2-40B4-BE49-F238E27FC236}">
                <a16:creationId xmlns:a16="http://schemas.microsoft.com/office/drawing/2014/main" id="{4A06B82C-32D7-0351-7A17-36FCE7BBDBF5}"/>
              </a:ext>
            </a:extLst>
          </p:cNvPr>
          <p:cNvSpPr/>
          <p:nvPr/>
        </p:nvSpPr>
        <p:spPr>
          <a:xfrm>
            <a:off x="1722120" y="5890855"/>
            <a:ext cx="3801666" cy="256223"/>
          </a:xfrm>
          <a:prstGeom prst="rect">
            <a:avLst/>
          </a:prstGeom>
          <a:noFill/>
          <a:ln/>
        </p:spPr>
        <p:txBody>
          <a:bodyPr wrap="none" lIns="0" tIns="0" rIns="0" bIns="0" rtlCol="0" anchor="t"/>
          <a:lstStyle/>
          <a:p>
            <a:pPr marL="0" indent="0" algn="l">
              <a:lnSpc>
                <a:spcPts val="2000"/>
              </a:lnSpc>
              <a:buNone/>
            </a:pPr>
            <a:r>
              <a:rPr lang="en-US" sz="1600" b="1" dirty="0">
                <a:solidFill>
                  <a:srgbClr val="2A2742"/>
                </a:solidFill>
                <a:latin typeface="Outfit Extra Bold" pitchFamily="34" charset="0"/>
                <a:ea typeface="Outfit Extra Bold" pitchFamily="34" charset="-122"/>
                <a:cs typeface="Outfit Extra Bold" pitchFamily="34" charset="-120"/>
              </a:rPr>
              <a:t>Dealer Dashboard and Payment System</a:t>
            </a:r>
            <a:endParaRPr lang="en-US" sz="1600" dirty="0"/>
          </a:p>
        </p:txBody>
      </p:sp>
      <p:sp>
        <p:nvSpPr>
          <p:cNvPr id="28" name="Text 26">
            <a:extLst>
              <a:ext uri="{FF2B5EF4-FFF2-40B4-BE49-F238E27FC236}">
                <a16:creationId xmlns:a16="http://schemas.microsoft.com/office/drawing/2014/main" id="{F54A8904-F67E-24DD-5FCB-8BCDCFD79A99}"/>
              </a:ext>
            </a:extLst>
          </p:cNvPr>
          <p:cNvSpPr/>
          <p:nvPr/>
        </p:nvSpPr>
        <p:spPr>
          <a:xfrm>
            <a:off x="1722120" y="6245423"/>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2A2742"/>
                </a:solidFill>
                <a:latin typeface="Arimo" pitchFamily="34" charset="0"/>
                <a:ea typeface="Arimo" pitchFamily="34" charset="-122"/>
                <a:cs typeface="Arimo" pitchFamily="34" charset="-120"/>
              </a:rPr>
              <a:t>A dedicated dashboard for dealers to manage listings, orders, and transactions, integrated with secure payment gateways.</a:t>
            </a:r>
            <a:endParaRPr lang="en-US" sz="1250" dirty="0"/>
          </a:p>
        </p:txBody>
      </p:sp>
      <p:sp>
        <p:nvSpPr>
          <p:cNvPr id="29" name="Shape 27">
            <a:extLst>
              <a:ext uri="{FF2B5EF4-FFF2-40B4-BE49-F238E27FC236}">
                <a16:creationId xmlns:a16="http://schemas.microsoft.com/office/drawing/2014/main" id="{622328BC-8FC9-C664-1B5B-E1EE11FB5162}"/>
              </a:ext>
            </a:extLst>
          </p:cNvPr>
          <p:cNvSpPr/>
          <p:nvPr/>
        </p:nvSpPr>
        <p:spPr>
          <a:xfrm>
            <a:off x="981611" y="7193161"/>
            <a:ext cx="574000" cy="22860"/>
          </a:xfrm>
          <a:prstGeom prst="roundRect">
            <a:avLst>
              <a:gd name="adj" fmla="val 301363"/>
            </a:avLst>
          </a:prstGeom>
          <a:solidFill>
            <a:srgbClr val="BDB8DF"/>
          </a:solidFill>
          <a:ln/>
        </p:spPr>
      </p:sp>
      <p:sp>
        <p:nvSpPr>
          <p:cNvPr id="30" name="Shape 28">
            <a:extLst>
              <a:ext uri="{FF2B5EF4-FFF2-40B4-BE49-F238E27FC236}">
                <a16:creationId xmlns:a16="http://schemas.microsoft.com/office/drawing/2014/main" id="{BCCE411F-4033-9999-4616-ACDFCCF463BD}"/>
              </a:ext>
            </a:extLst>
          </p:cNvPr>
          <p:cNvSpPr/>
          <p:nvPr/>
        </p:nvSpPr>
        <p:spPr>
          <a:xfrm>
            <a:off x="635496" y="7020163"/>
            <a:ext cx="368975" cy="368975"/>
          </a:xfrm>
          <a:prstGeom prst="roundRect">
            <a:avLst>
              <a:gd name="adj" fmla="val 18671"/>
            </a:avLst>
          </a:prstGeom>
          <a:solidFill>
            <a:srgbClr val="E9E6FA"/>
          </a:solidFill>
          <a:ln w="7620">
            <a:solidFill>
              <a:srgbClr val="BDB8DF"/>
            </a:solidFill>
            <a:prstDash val="solid"/>
          </a:ln>
        </p:spPr>
      </p:sp>
      <p:sp>
        <p:nvSpPr>
          <p:cNvPr id="31" name="Text 29">
            <a:extLst>
              <a:ext uri="{FF2B5EF4-FFF2-40B4-BE49-F238E27FC236}">
                <a16:creationId xmlns:a16="http://schemas.microsoft.com/office/drawing/2014/main" id="{6DAEB2FC-159F-091D-5FF8-F23B7ED8FC8B}"/>
              </a:ext>
            </a:extLst>
          </p:cNvPr>
          <p:cNvSpPr/>
          <p:nvPr/>
        </p:nvSpPr>
        <p:spPr>
          <a:xfrm>
            <a:off x="748725" y="7081599"/>
            <a:ext cx="142399" cy="245983"/>
          </a:xfrm>
          <a:prstGeom prst="rect">
            <a:avLst/>
          </a:prstGeom>
          <a:noFill/>
          <a:ln/>
        </p:spPr>
        <p:txBody>
          <a:bodyPr wrap="none" lIns="0" tIns="0" rIns="0" bIns="0" rtlCol="0" anchor="t"/>
          <a:lstStyle/>
          <a:p>
            <a:pPr marL="0" indent="0" algn="ctr">
              <a:lnSpc>
                <a:spcPts val="1900"/>
              </a:lnSpc>
              <a:buNone/>
            </a:pPr>
            <a:r>
              <a:rPr lang="en-US" sz="1900" b="1" dirty="0">
                <a:solidFill>
                  <a:srgbClr val="2A2742"/>
                </a:solidFill>
                <a:latin typeface="Outfit Extra Bold" pitchFamily="34" charset="0"/>
                <a:ea typeface="Outfit Extra Bold" pitchFamily="34" charset="-122"/>
                <a:cs typeface="Outfit Extra Bold" pitchFamily="34" charset="-120"/>
              </a:rPr>
              <a:t>6</a:t>
            </a:r>
            <a:endParaRPr lang="en-US" sz="1900" dirty="0"/>
          </a:p>
        </p:txBody>
      </p:sp>
      <p:sp>
        <p:nvSpPr>
          <p:cNvPr id="32" name="Text 30">
            <a:extLst>
              <a:ext uri="{FF2B5EF4-FFF2-40B4-BE49-F238E27FC236}">
                <a16:creationId xmlns:a16="http://schemas.microsoft.com/office/drawing/2014/main" id="{01A766C2-CB70-AD7D-659D-EEF1446E565A}"/>
              </a:ext>
            </a:extLst>
          </p:cNvPr>
          <p:cNvSpPr/>
          <p:nvPr/>
        </p:nvSpPr>
        <p:spPr>
          <a:xfrm>
            <a:off x="1722120" y="6999684"/>
            <a:ext cx="2441258" cy="256223"/>
          </a:xfrm>
          <a:prstGeom prst="rect">
            <a:avLst/>
          </a:prstGeom>
          <a:noFill/>
          <a:ln/>
        </p:spPr>
        <p:txBody>
          <a:bodyPr wrap="none" lIns="0" tIns="0" rIns="0" bIns="0" rtlCol="0" anchor="t"/>
          <a:lstStyle/>
          <a:p>
            <a:pPr marL="0" indent="0" algn="l">
              <a:lnSpc>
                <a:spcPts val="2000"/>
              </a:lnSpc>
              <a:buNone/>
            </a:pPr>
            <a:r>
              <a:rPr lang="en-US" sz="1600" b="1" dirty="0">
                <a:solidFill>
                  <a:srgbClr val="2A2742"/>
                </a:solidFill>
                <a:latin typeface="Outfit Extra Bold" pitchFamily="34" charset="0"/>
                <a:ea typeface="Outfit Extra Bold" pitchFamily="34" charset="-122"/>
                <a:cs typeface="Outfit Extra Bold" pitchFamily="34" charset="-120"/>
              </a:rPr>
              <a:t>User Reviews and Ratings</a:t>
            </a:r>
            <a:endParaRPr lang="en-US" sz="1600" dirty="0"/>
          </a:p>
        </p:txBody>
      </p:sp>
      <p:sp>
        <p:nvSpPr>
          <p:cNvPr id="33" name="Text 31">
            <a:extLst>
              <a:ext uri="{FF2B5EF4-FFF2-40B4-BE49-F238E27FC236}">
                <a16:creationId xmlns:a16="http://schemas.microsoft.com/office/drawing/2014/main" id="{34EEE5D4-BEAD-6B22-7A26-3B93614232CC}"/>
              </a:ext>
            </a:extLst>
          </p:cNvPr>
          <p:cNvSpPr/>
          <p:nvPr/>
        </p:nvSpPr>
        <p:spPr>
          <a:xfrm>
            <a:off x="1722120" y="7354253"/>
            <a:ext cx="12334280" cy="262414"/>
          </a:xfrm>
          <a:prstGeom prst="rect">
            <a:avLst/>
          </a:prstGeom>
          <a:noFill/>
          <a:ln/>
        </p:spPr>
        <p:txBody>
          <a:bodyPr wrap="none" lIns="0" tIns="0" rIns="0" bIns="0" rtlCol="0" anchor="t"/>
          <a:lstStyle/>
          <a:p>
            <a:pPr marL="0" indent="0" algn="l">
              <a:lnSpc>
                <a:spcPts val="2050"/>
              </a:lnSpc>
              <a:buNone/>
            </a:pPr>
            <a:r>
              <a:rPr lang="en-US" sz="1250" dirty="0">
                <a:solidFill>
                  <a:srgbClr val="2A2742"/>
                </a:solidFill>
                <a:latin typeface="Arimo" pitchFamily="34" charset="0"/>
                <a:ea typeface="Arimo" pitchFamily="34" charset="-122"/>
                <a:cs typeface="Arimo" pitchFamily="34" charset="-120"/>
              </a:rPr>
              <a:t>A system for users to leave reviews and ratings on car listings and spare parts, enhancing trust and transparency.</a:t>
            </a:r>
            <a:endParaRPr lang="en-US" sz="1250" dirty="0"/>
          </a:p>
        </p:txBody>
      </p:sp>
    </p:spTree>
    <p:extLst>
      <p:ext uri="{BB962C8B-B14F-4D97-AF65-F5344CB8AC3E}">
        <p14:creationId xmlns:p14="http://schemas.microsoft.com/office/powerpoint/2010/main" val="153375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E1462C4D-1FCF-5D0E-5FD0-89B349A23188}"/>
              </a:ext>
            </a:extLst>
          </p:cNvPr>
          <p:cNvSpPr/>
          <p:nvPr/>
        </p:nvSpPr>
        <p:spPr>
          <a:xfrm>
            <a:off x="491133" y="386953"/>
            <a:ext cx="4909304" cy="438507"/>
          </a:xfrm>
          <a:prstGeom prst="rect">
            <a:avLst/>
          </a:prstGeom>
          <a:noFill/>
          <a:ln/>
        </p:spPr>
        <p:txBody>
          <a:bodyPr wrap="none" lIns="0" tIns="0" rIns="0" bIns="0" rtlCol="0" anchor="t"/>
          <a:lstStyle/>
          <a:p>
            <a:pPr marL="0" indent="0">
              <a:lnSpc>
                <a:spcPts val="3450"/>
              </a:lnSpc>
              <a:buNone/>
            </a:pPr>
            <a:r>
              <a:rPr lang="en-US" sz="2750" b="1" dirty="0">
                <a:solidFill>
                  <a:srgbClr val="231971"/>
                </a:solidFill>
                <a:latin typeface="Outfit Extra Bold" pitchFamily="34" charset="0"/>
                <a:ea typeface="Outfit Extra Bold" pitchFamily="34" charset="-122"/>
                <a:cs typeface="Outfit Extra Bold" pitchFamily="34" charset="-120"/>
              </a:rPr>
              <a:t>Non-Functional Requirements</a:t>
            </a:r>
            <a:endParaRPr lang="en-US" sz="2750" dirty="0"/>
          </a:p>
        </p:txBody>
      </p:sp>
      <p:pic>
        <p:nvPicPr>
          <p:cNvPr id="3" name="Image 0" descr="preencoded.png">
            <a:extLst>
              <a:ext uri="{FF2B5EF4-FFF2-40B4-BE49-F238E27FC236}">
                <a16:creationId xmlns:a16="http://schemas.microsoft.com/office/drawing/2014/main" id="{2D436880-C6B3-7579-C7C9-68910346E62D}"/>
              </a:ext>
            </a:extLst>
          </p:cNvPr>
          <p:cNvPicPr>
            <a:picLocks noChangeAspect="1"/>
          </p:cNvPicPr>
          <p:nvPr/>
        </p:nvPicPr>
        <p:blipFill>
          <a:blip r:embed="rId2"/>
          <a:stretch>
            <a:fillRect/>
          </a:stretch>
        </p:blipFill>
        <p:spPr>
          <a:xfrm>
            <a:off x="491133" y="1106091"/>
            <a:ext cx="701635" cy="1122759"/>
          </a:xfrm>
          <a:prstGeom prst="rect">
            <a:avLst/>
          </a:prstGeom>
        </p:spPr>
      </p:pic>
      <p:sp>
        <p:nvSpPr>
          <p:cNvPr id="4" name="Text 1">
            <a:extLst>
              <a:ext uri="{FF2B5EF4-FFF2-40B4-BE49-F238E27FC236}">
                <a16:creationId xmlns:a16="http://schemas.microsoft.com/office/drawing/2014/main" id="{0BE87B72-2E5C-7264-ED45-B6BFBCC06AFD}"/>
              </a:ext>
            </a:extLst>
          </p:cNvPr>
          <p:cNvSpPr/>
          <p:nvPr/>
        </p:nvSpPr>
        <p:spPr>
          <a:xfrm>
            <a:off x="1403271" y="1246346"/>
            <a:ext cx="1754267" cy="219194"/>
          </a:xfrm>
          <a:prstGeom prst="rect">
            <a:avLst/>
          </a:prstGeom>
          <a:noFill/>
          <a:ln/>
        </p:spPr>
        <p:txBody>
          <a:bodyPr wrap="none" lIns="0" tIns="0" rIns="0" bIns="0" rtlCol="0" anchor="t"/>
          <a:lstStyle/>
          <a:p>
            <a:pPr marL="0" indent="0" algn="l">
              <a:lnSpc>
                <a:spcPts val="1700"/>
              </a:lnSpc>
              <a:buNone/>
            </a:pPr>
            <a:r>
              <a:rPr lang="en-US" sz="1350" b="1" dirty="0">
                <a:solidFill>
                  <a:srgbClr val="2A2742"/>
                </a:solidFill>
                <a:latin typeface="Outfit Extra Bold" pitchFamily="34" charset="0"/>
                <a:ea typeface="Outfit Extra Bold" pitchFamily="34" charset="-122"/>
                <a:cs typeface="Outfit Extra Bold" pitchFamily="34" charset="-120"/>
              </a:rPr>
              <a:t>Performance</a:t>
            </a:r>
            <a:endParaRPr lang="en-US" sz="1350" dirty="0"/>
          </a:p>
        </p:txBody>
      </p:sp>
      <p:sp>
        <p:nvSpPr>
          <p:cNvPr id="5" name="Text 2">
            <a:extLst>
              <a:ext uri="{FF2B5EF4-FFF2-40B4-BE49-F238E27FC236}">
                <a16:creationId xmlns:a16="http://schemas.microsoft.com/office/drawing/2014/main" id="{49DDD9BB-BED5-7B8E-513A-79EAACFA8DC8}"/>
              </a:ext>
            </a:extLst>
          </p:cNvPr>
          <p:cNvSpPr/>
          <p:nvPr/>
        </p:nvSpPr>
        <p:spPr>
          <a:xfrm>
            <a:off x="1403271" y="1549718"/>
            <a:ext cx="12735997" cy="224552"/>
          </a:xfrm>
          <a:prstGeom prst="rect">
            <a:avLst/>
          </a:prstGeom>
          <a:noFill/>
          <a:ln/>
        </p:spPr>
        <p:txBody>
          <a:bodyPr wrap="none" lIns="0" tIns="0" rIns="0" bIns="0" rtlCol="0" anchor="t"/>
          <a:lstStyle/>
          <a:p>
            <a:pPr marL="0" indent="0" algn="l">
              <a:lnSpc>
                <a:spcPts val="1750"/>
              </a:lnSpc>
              <a:buNone/>
            </a:pPr>
            <a:r>
              <a:rPr lang="en-US" sz="1100" dirty="0">
                <a:solidFill>
                  <a:srgbClr val="2A2742"/>
                </a:solidFill>
                <a:latin typeface="Arimo" pitchFamily="34" charset="0"/>
                <a:ea typeface="Arimo" pitchFamily="34" charset="-122"/>
                <a:cs typeface="Arimo" pitchFamily="34" charset="-120"/>
              </a:rPr>
              <a:t>Fast search results within 2 seconds, ensuring a seamless user experience and efficient data retrieval.</a:t>
            </a:r>
            <a:endParaRPr lang="en-US" sz="1100" dirty="0"/>
          </a:p>
        </p:txBody>
      </p:sp>
      <p:pic>
        <p:nvPicPr>
          <p:cNvPr id="6" name="Image 1" descr="preencoded.png">
            <a:extLst>
              <a:ext uri="{FF2B5EF4-FFF2-40B4-BE49-F238E27FC236}">
                <a16:creationId xmlns:a16="http://schemas.microsoft.com/office/drawing/2014/main" id="{FBC29497-C817-8251-2D6D-740EC42C018D}"/>
              </a:ext>
            </a:extLst>
          </p:cNvPr>
          <p:cNvPicPr>
            <a:picLocks noChangeAspect="1"/>
          </p:cNvPicPr>
          <p:nvPr/>
        </p:nvPicPr>
        <p:blipFill>
          <a:blip r:embed="rId3"/>
          <a:stretch>
            <a:fillRect/>
          </a:stretch>
        </p:blipFill>
        <p:spPr>
          <a:xfrm>
            <a:off x="491133" y="2228850"/>
            <a:ext cx="701635" cy="1122759"/>
          </a:xfrm>
          <a:prstGeom prst="rect">
            <a:avLst/>
          </a:prstGeom>
        </p:spPr>
      </p:pic>
      <p:sp>
        <p:nvSpPr>
          <p:cNvPr id="7" name="Text 3">
            <a:extLst>
              <a:ext uri="{FF2B5EF4-FFF2-40B4-BE49-F238E27FC236}">
                <a16:creationId xmlns:a16="http://schemas.microsoft.com/office/drawing/2014/main" id="{E7F38C07-6570-D578-DEDC-A65D8A4235A8}"/>
              </a:ext>
            </a:extLst>
          </p:cNvPr>
          <p:cNvSpPr/>
          <p:nvPr/>
        </p:nvSpPr>
        <p:spPr>
          <a:xfrm>
            <a:off x="1403271" y="2369106"/>
            <a:ext cx="1754267" cy="219194"/>
          </a:xfrm>
          <a:prstGeom prst="rect">
            <a:avLst/>
          </a:prstGeom>
          <a:noFill/>
          <a:ln/>
        </p:spPr>
        <p:txBody>
          <a:bodyPr wrap="none" lIns="0" tIns="0" rIns="0" bIns="0" rtlCol="0" anchor="t"/>
          <a:lstStyle/>
          <a:p>
            <a:pPr marL="0" indent="0" algn="l">
              <a:lnSpc>
                <a:spcPts val="1700"/>
              </a:lnSpc>
              <a:buNone/>
            </a:pPr>
            <a:r>
              <a:rPr lang="en-US" sz="1350" b="1" dirty="0">
                <a:solidFill>
                  <a:srgbClr val="2A2742"/>
                </a:solidFill>
                <a:latin typeface="Outfit Extra Bold" pitchFamily="34" charset="0"/>
                <a:ea typeface="Outfit Extra Bold" pitchFamily="34" charset="-122"/>
                <a:cs typeface="Outfit Extra Bold" pitchFamily="34" charset="-120"/>
              </a:rPr>
              <a:t>Scalability</a:t>
            </a:r>
            <a:endParaRPr lang="en-US" sz="1350" dirty="0"/>
          </a:p>
        </p:txBody>
      </p:sp>
      <p:sp>
        <p:nvSpPr>
          <p:cNvPr id="8" name="Text 4">
            <a:extLst>
              <a:ext uri="{FF2B5EF4-FFF2-40B4-BE49-F238E27FC236}">
                <a16:creationId xmlns:a16="http://schemas.microsoft.com/office/drawing/2014/main" id="{D2D25C24-892B-AA5A-D16B-91735A259356}"/>
              </a:ext>
            </a:extLst>
          </p:cNvPr>
          <p:cNvSpPr/>
          <p:nvPr/>
        </p:nvSpPr>
        <p:spPr>
          <a:xfrm>
            <a:off x="1403271" y="2672477"/>
            <a:ext cx="12735997" cy="224552"/>
          </a:xfrm>
          <a:prstGeom prst="rect">
            <a:avLst/>
          </a:prstGeom>
          <a:noFill/>
          <a:ln/>
        </p:spPr>
        <p:txBody>
          <a:bodyPr wrap="none" lIns="0" tIns="0" rIns="0" bIns="0" rtlCol="0" anchor="t"/>
          <a:lstStyle/>
          <a:p>
            <a:pPr marL="0" indent="0" algn="l">
              <a:lnSpc>
                <a:spcPts val="1750"/>
              </a:lnSpc>
              <a:buNone/>
            </a:pPr>
            <a:r>
              <a:rPr lang="en-US" sz="1100" dirty="0">
                <a:solidFill>
                  <a:srgbClr val="2A2742"/>
                </a:solidFill>
                <a:latin typeface="Arimo" pitchFamily="34" charset="0"/>
                <a:ea typeface="Arimo" pitchFamily="34" charset="-122"/>
                <a:cs typeface="Arimo" pitchFamily="34" charset="-120"/>
              </a:rPr>
              <a:t>The platform should be able to support up to 10,000 concurrent users, ensuring efficient operation and handling of peak user activity.</a:t>
            </a:r>
            <a:endParaRPr lang="en-US" sz="1100" dirty="0"/>
          </a:p>
        </p:txBody>
      </p:sp>
      <p:pic>
        <p:nvPicPr>
          <p:cNvPr id="9" name="Image 2" descr="preencoded.png">
            <a:extLst>
              <a:ext uri="{FF2B5EF4-FFF2-40B4-BE49-F238E27FC236}">
                <a16:creationId xmlns:a16="http://schemas.microsoft.com/office/drawing/2014/main" id="{58F360E5-92BD-944A-2241-A1B69A340479}"/>
              </a:ext>
            </a:extLst>
          </p:cNvPr>
          <p:cNvPicPr>
            <a:picLocks noChangeAspect="1"/>
          </p:cNvPicPr>
          <p:nvPr/>
        </p:nvPicPr>
        <p:blipFill>
          <a:blip r:embed="rId4"/>
          <a:stretch>
            <a:fillRect/>
          </a:stretch>
        </p:blipFill>
        <p:spPr>
          <a:xfrm>
            <a:off x="491133" y="3351609"/>
            <a:ext cx="701635" cy="1122759"/>
          </a:xfrm>
          <a:prstGeom prst="rect">
            <a:avLst/>
          </a:prstGeom>
        </p:spPr>
      </p:pic>
      <p:sp>
        <p:nvSpPr>
          <p:cNvPr id="10" name="Text 5">
            <a:extLst>
              <a:ext uri="{FF2B5EF4-FFF2-40B4-BE49-F238E27FC236}">
                <a16:creationId xmlns:a16="http://schemas.microsoft.com/office/drawing/2014/main" id="{753D97DD-9432-D11F-FC6E-DA83D08E1E04}"/>
              </a:ext>
            </a:extLst>
          </p:cNvPr>
          <p:cNvSpPr/>
          <p:nvPr/>
        </p:nvSpPr>
        <p:spPr>
          <a:xfrm>
            <a:off x="1403271" y="3491865"/>
            <a:ext cx="1754267" cy="219194"/>
          </a:xfrm>
          <a:prstGeom prst="rect">
            <a:avLst/>
          </a:prstGeom>
          <a:noFill/>
          <a:ln/>
        </p:spPr>
        <p:txBody>
          <a:bodyPr wrap="none" lIns="0" tIns="0" rIns="0" bIns="0" rtlCol="0" anchor="t"/>
          <a:lstStyle/>
          <a:p>
            <a:pPr marL="0" indent="0" algn="l">
              <a:lnSpc>
                <a:spcPts val="1700"/>
              </a:lnSpc>
              <a:buNone/>
            </a:pPr>
            <a:r>
              <a:rPr lang="en-US" sz="1350" b="1" dirty="0">
                <a:solidFill>
                  <a:srgbClr val="2A2742"/>
                </a:solidFill>
                <a:latin typeface="Outfit Extra Bold" pitchFamily="34" charset="0"/>
                <a:ea typeface="Outfit Extra Bold" pitchFamily="34" charset="-122"/>
                <a:cs typeface="Outfit Extra Bold" pitchFamily="34" charset="-120"/>
              </a:rPr>
              <a:t>Reliability</a:t>
            </a:r>
            <a:endParaRPr lang="en-US" sz="1350" dirty="0"/>
          </a:p>
        </p:txBody>
      </p:sp>
      <p:sp>
        <p:nvSpPr>
          <p:cNvPr id="11" name="Text 6">
            <a:extLst>
              <a:ext uri="{FF2B5EF4-FFF2-40B4-BE49-F238E27FC236}">
                <a16:creationId xmlns:a16="http://schemas.microsoft.com/office/drawing/2014/main" id="{310924DD-79A6-2036-59D8-D9897150785C}"/>
              </a:ext>
            </a:extLst>
          </p:cNvPr>
          <p:cNvSpPr/>
          <p:nvPr/>
        </p:nvSpPr>
        <p:spPr>
          <a:xfrm>
            <a:off x="1403271" y="3795236"/>
            <a:ext cx="12735997" cy="224552"/>
          </a:xfrm>
          <a:prstGeom prst="rect">
            <a:avLst/>
          </a:prstGeom>
          <a:noFill/>
          <a:ln/>
        </p:spPr>
        <p:txBody>
          <a:bodyPr wrap="none" lIns="0" tIns="0" rIns="0" bIns="0" rtlCol="0" anchor="t"/>
          <a:lstStyle/>
          <a:p>
            <a:pPr marL="0" indent="0" algn="l">
              <a:lnSpc>
                <a:spcPts val="1750"/>
              </a:lnSpc>
              <a:buNone/>
            </a:pPr>
            <a:r>
              <a:rPr lang="en-US" sz="1100" dirty="0">
                <a:solidFill>
                  <a:srgbClr val="2A2742"/>
                </a:solidFill>
                <a:latin typeface="Arimo" pitchFamily="34" charset="0"/>
                <a:ea typeface="Arimo" pitchFamily="34" charset="-122"/>
                <a:cs typeface="Arimo" pitchFamily="34" charset="-120"/>
              </a:rPr>
              <a:t>A 99.9% uptime target, ensuring continuous availability and minimal downtime for user access.</a:t>
            </a:r>
            <a:endParaRPr lang="en-US" sz="1100" dirty="0"/>
          </a:p>
        </p:txBody>
      </p:sp>
      <p:pic>
        <p:nvPicPr>
          <p:cNvPr id="12" name="Image 3" descr="preencoded.png">
            <a:extLst>
              <a:ext uri="{FF2B5EF4-FFF2-40B4-BE49-F238E27FC236}">
                <a16:creationId xmlns:a16="http://schemas.microsoft.com/office/drawing/2014/main" id="{00F77F77-499E-6B67-6C60-ECE582087C1F}"/>
              </a:ext>
            </a:extLst>
          </p:cNvPr>
          <p:cNvPicPr>
            <a:picLocks noChangeAspect="1"/>
          </p:cNvPicPr>
          <p:nvPr/>
        </p:nvPicPr>
        <p:blipFill>
          <a:blip r:embed="rId5"/>
          <a:stretch>
            <a:fillRect/>
          </a:stretch>
        </p:blipFill>
        <p:spPr>
          <a:xfrm>
            <a:off x="491133" y="4474369"/>
            <a:ext cx="701635" cy="1122759"/>
          </a:xfrm>
          <a:prstGeom prst="rect">
            <a:avLst/>
          </a:prstGeom>
        </p:spPr>
      </p:pic>
      <p:sp>
        <p:nvSpPr>
          <p:cNvPr id="13" name="Text 7">
            <a:extLst>
              <a:ext uri="{FF2B5EF4-FFF2-40B4-BE49-F238E27FC236}">
                <a16:creationId xmlns:a16="http://schemas.microsoft.com/office/drawing/2014/main" id="{A8F2C14C-D4DE-D0C2-ECFE-E8B00B855375}"/>
              </a:ext>
            </a:extLst>
          </p:cNvPr>
          <p:cNvSpPr/>
          <p:nvPr/>
        </p:nvSpPr>
        <p:spPr>
          <a:xfrm>
            <a:off x="1403271" y="4614624"/>
            <a:ext cx="1754267" cy="219194"/>
          </a:xfrm>
          <a:prstGeom prst="rect">
            <a:avLst/>
          </a:prstGeom>
          <a:noFill/>
          <a:ln/>
        </p:spPr>
        <p:txBody>
          <a:bodyPr wrap="none" lIns="0" tIns="0" rIns="0" bIns="0" rtlCol="0" anchor="t"/>
          <a:lstStyle/>
          <a:p>
            <a:pPr marL="0" indent="0" algn="l">
              <a:lnSpc>
                <a:spcPts val="1700"/>
              </a:lnSpc>
              <a:buNone/>
            </a:pPr>
            <a:r>
              <a:rPr lang="en-US" sz="1350" b="1" dirty="0">
                <a:solidFill>
                  <a:srgbClr val="2A2742"/>
                </a:solidFill>
                <a:latin typeface="Outfit Extra Bold" pitchFamily="34" charset="0"/>
                <a:ea typeface="Outfit Extra Bold" pitchFamily="34" charset="-122"/>
                <a:cs typeface="Outfit Extra Bold" pitchFamily="34" charset="-120"/>
              </a:rPr>
              <a:t>Security</a:t>
            </a:r>
            <a:endParaRPr lang="en-US" sz="1350" dirty="0"/>
          </a:p>
        </p:txBody>
      </p:sp>
      <p:sp>
        <p:nvSpPr>
          <p:cNvPr id="14" name="Text 8">
            <a:extLst>
              <a:ext uri="{FF2B5EF4-FFF2-40B4-BE49-F238E27FC236}">
                <a16:creationId xmlns:a16="http://schemas.microsoft.com/office/drawing/2014/main" id="{A8DE7772-2A92-0492-3931-BB58C727E0A0}"/>
              </a:ext>
            </a:extLst>
          </p:cNvPr>
          <p:cNvSpPr/>
          <p:nvPr/>
        </p:nvSpPr>
        <p:spPr>
          <a:xfrm>
            <a:off x="1403271" y="4917996"/>
            <a:ext cx="12735997" cy="224552"/>
          </a:xfrm>
          <a:prstGeom prst="rect">
            <a:avLst/>
          </a:prstGeom>
          <a:noFill/>
          <a:ln/>
        </p:spPr>
        <p:txBody>
          <a:bodyPr wrap="none" lIns="0" tIns="0" rIns="0" bIns="0" rtlCol="0" anchor="t"/>
          <a:lstStyle/>
          <a:p>
            <a:pPr marL="0" indent="0" algn="l">
              <a:lnSpc>
                <a:spcPts val="1750"/>
              </a:lnSpc>
              <a:buNone/>
            </a:pPr>
            <a:r>
              <a:rPr lang="en-US" sz="1100" dirty="0">
                <a:solidFill>
                  <a:srgbClr val="2A2742"/>
                </a:solidFill>
                <a:latin typeface="Arimo" pitchFamily="34" charset="0"/>
                <a:ea typeface="Arimo" pitchFamily="34" charset="-122"/>
                <a:cs typeface="Arimo" pitchFamily="34" charset="-120"/>
              </a:rPr>
              <a:t>Data protection using SSL/TLS encryption, ensuring secure data transmission and user privacy.</a:t>
            </a:r>
            <a:endParaRPr lang="en-US" sz="1100" dirty="0"/>
          </a:p>
        </p:txBody>
      </p:sp>
      <p:pic>
        <p:nvPicPr>
          <p:cNvPr id="15" name="Image 4" descr="preencoded.png">
            <a:extLst>
              <a:ext uri="{FF2B5EF4-FFF2-40B4-BE49-F238E27FC236}">
                <a16:creationId xmlns:a16="http://schemas.microsoft.com/office/drawing/2014/main" id="{C07A4A89-F102-EBD8-C237-5A30EB30F27D}"/>
              </a:ext>
            </a:extLst>
          </p:cNvPr>
          <p:cNvPicPr>
            <a:picLocks noChangeAspect="1"/>
          </p:cNvPicPr>
          <p:nvPr/>
        </p:nvPicPr>
        <p:blipFill>
          <a:blip r:embed="rId6"/>
          <a:stretch>
            <a:fillRect/>
          </a:stretch>
        </p:blipFill>
        <p:spPr>
          <a:xfrm>
            <a:off x="491133" y="5597128"/>
            <a:ext cx="701635" cy="1122759"/>
          </a:xfrm>
          <a:prstGeom prst="rect">
            <a:avLst/>
          </a:prstGeom>
        </p:spPr>
      </p:pic>
      <p:sp>
        <p:nvSpPr>
          <p:cNvPr id="16" name="Text 9">
            <a:extLst>
              <a:ext uri="{FF2B5EF4-FFF2-40B4-BE49-F238E27FC236}">
                <a16:creationId xmlns:a16="http://schemas.microsoft.com/office/drawing/2014/main" id="{1D214C9F-2F68-FFB2-7D5E-90DC718E5345}"/>
              </a:ext>
            </a:extLst>
          </p:cNvPr>
          <p:cNvSpPr/>
          <p:nvPr/>
        </p:nvSpPr>
        <p:spPr>
          <a:xfrm>
            <a:off x="1403271" y="5737384"/>
            <a:ext cx="1754267" cy="219194"/>
          </a:xfrm>
          <a:prstGeom prst="rect">
            <a:avLst/>
          </a:prstGeom>
          <a:noFill/>
          <a:ln/>
        </p:spPr>
        <p:txBody>
          <a:bodyPr wrap="none" lIns="0" tIns="0" rIns="0" bIns="0" rtlCol="0" anchor="t"/>
          <a:lstStyle/>
          <a:p>
            <a:pPr marL="0" indent="0" algn="l">
              <a:lnSpc>
                <a:spcPts val="1700"/>
              </a:lnSpc>
              <a:buNone/>
            </a:pPr>
            <a:r>
              <a:rPr lang="en-US" sz="1350" b="1" dirty="0">
                <a:solidFill>
                  <a:srgbClr val="2A2742"/>
                </a:solidFill>
                <a:latin typeface="Outfit Extra Bold" pitchFamily="34" charset="0"/>
                <a:ea typeface="Outfit Extra Bold" pitchFamily="34" charset="-122"/>
                <a:cs typeface="Outfit Extra Bold" pitchFamily="34" charset="-120"/>
              </a:rPr>
              <a:t>Usability</a:t>
            </a:r>
            <a:endParaRPr lang="en-US" sz="1350" dirty="0"/>
          </a:p>
        </p:txBody>
      </p:sp>
      <p:sp>
        <p:nvSpPr>
          <p:cNvPr id="17" name="Text 10">
            <a:extLst>
              <a:ext uri="{FF2B5EF4-FFF2-40B4-BE49-F238E27FC236}">
                <a16:creationId xmlns:a16="http://schemas.microsoft.com/office/drawing/2014/main" id="{6839044A-8B90-2E0A-E2C7-BE3551191EC8}"/>
              </a:ext>
            </a:extLst>
          </p:cNvPr>
          <p:cNvSpPr/>
          <p:nvPr/>
        </p:nvSpPr>
        <p:spPr>
          <a:xfrm>
            <a:off x="1403271" y="6040755"/>
            <a:ext cx="12735997" cy="224552"/>
          </a:xfrm>
          <a:prstGeom prst="rect">
            <a:avLst/>
          </a:prstGeom>
          <a:noFill/>
          <a:ln/>
        </p:spPr>
        <p:txBody>
          <a:bodyPr wrap="none" lIns="0" tIns="0" rIns="0" bIns="0" rtlCol="0" anchor="t"/>
          <a:lstStyle/>
          <a:p>
            <a:pPr marL="0" indent="0" algn="l">
              <a:lnSpc>
                <a:spcPts val="1750"/>
              </a:lnSpc>
              <a:buNone/>
            </a:pPr>
            <a:r>
              <a:rPr lang="en-US" sz="1100" dirty="0">
                <a:solidFill>
                  <a:srgbClr val="2A2742"/>
                </a:solidFill>
                <a:latin typeface="Arimo" pitchFamily="34" charset="0"/>
                <a:ea typeface="Arimo" pitchFamily="34" charset="-122"/>
                <a:cs typeface="Arimo" pitchFamily="34" charset="-120"/>
              </a:rPr>
              <a:t>An intuitive user interface, designed to be accessible and easy to navigate for all users, regardless of technical proficiency.</a:t>
            </a:r>
            <a:endParaRPr lang="en-US" sz="1100" dirty="0"/>
          </a:p>
        </p:txBody>
      </p:sp>
      <p:pic>
        <p:nvPicPr>
          <p:cNvPr id="18" name="Image 5" descr="preencoded.png">
            <a:extLst>
              <a:ext uri="{FF2B5EF4-FFF2-40B4-BE49-F238E27FC236}">
                <a16:creationId xmlns:a16="http://schemas.microsoft.com/office/drawing/2014/main" id="{9C3E1621-B532-BB1E-2C84-043C5CA693B8}"/>
              </a:ext>
            </a:extLst>
          </p:cNvPr>
          <p:cNvPicPr>
            <a:picLocks noChangeAspect="1"/>
          </p:cNvPicPr>
          <p:nvPr/>
        </p:nvPicPr>
        <p:blipFill>
          <a:blip r:embed="rId7"/>
          <a:stretch>
            <a:fillRect/>
          </a:stretch>
        </p:blipFill>
        <p:spPr>
          <a:xfrm>
            <a:off x="491133" y="6719888"/>
            <a:ext cx="701635" cy="1122759"/>
          </a:xfrm>
          <a:prstGeom prst="rect">
            <a:avLst/>
          </a:prstGeom>
        </p:spPr>
      </p:pic>
      <p:sp>
        <p:nvSpPr>
          <p:cNvPr id="19" name="Text 11">
            <a:extLst>
              <a:ext uri="{FF2B5EF4-FFF2-40B4-BE49-F238E27FC236}">
                <a16:creationId xmlns:a16="http://schemas.microsoft.com/office/drawing/2014/main" id="{B58A4F80-530C-2596-8912-E93195C917BA}"/>
              </a:ext>
            </a:extLst>
          </p:cNvPr>
          <p:cNvSpPr/>
          <p:nvPr/>
        </p:nvSpPr>
        <p:spPr>
          <a:xfrm>
            <a:off x="1403271" y="6860143"/>
            <a:ext cx="1754267" cy="219194"/>
          </a:xfrm>
          <a:prstGeom prst="rect">
            <a:avLst/>
          </a:prstGeom>
          <a:noFill/>
          <a:ln/>
        </p:spPr>
        <p:txBody>
          <a:bodyPr wrap="none" lIns="0" tIns="0" rIns="0" bIns="0" rtlCol="0" anchor="t"/>
          <a:lstStyle/>
          <a:p>
            <a:pPr marL="0" indent="0" algn="l">
              <a:lnSpc>
                <a:spcPts val="1700"/>
              </a:lnSpc>
              <a:buNone/>
            </a:pPr>
            <a:r>
              <a:rPr lang="en-US" sz="1350" b="1" dirty="0">
                <a:solidFill>
                  <a:srgbClr val="2A2742"/>
                </a:solidFill>
                <a:latin typeface="Outfit Extra Bold" pitchFamily="34" charset="0"/>
                <a:ea typeface="Outfit Extra Bold" pitchFamily="34" charset="-122"/>
                <a:cs typeface="Outfit Extra Bold" pitchFamily="34" charset="-120"/>
              </a:rPr>
              <a:t>Compatibility</a:t>
            </a:r>
            <a:endParaRPr lang="en-US" sz="1350" dirty="0"/>
          </a:p>
        </p:txBody>
      </p:sp>
      <p:sp>
        <p:nvSpPr>
          <p:cNvPr id="20" name="Text 12">
            <a:extLst>
              <a:ext uri="{FF2B5EF4-FFF2-40B4-BE49-F238E27FC236}">
                <a16:creationId xmlns:a16="http://schemas.microsoft.com/office/drawing/2014/main" id="{ABC7CB2B-15C9-323F-6092-86BA8FA2B88D}"/>
              </a:ext>
            </a:extLst>
          </p:cNvPr>
          <p:cNvSpPr/>
          <p:nvPr/>
        </p:nvSpPr>
        <p:spPr>
          <a:xfrm>
            <a:off x="1403271" y="7163514"/>
            <a:ext cx="12735997" cy="224552"/>
          </a:xfrm>
          <a:prstGeom prst="rect">
            <a:avLst/>
          </a:prstGeom>
          <a:noFill/>
          <a:ln/>
        </p:spPr>
        <p:txBody>
          <a:bodyPr wrap="none" lIns="0" tIns="0" rIns="0" bIns="0" rtlCol="0" anchor="t"/>
          <a:lstStyle/>
          <a:p>
            <a:pPr marL="0" indent="0" algn="l">
              <a:lnSpc>
                <a:spcPts val="1750"/>
              </a:lnSpc>
              <a:buNone/>
            </a:pPr>
            <a:r>
              <a:rPr lang="en-US" sz="1100" dirty="0">
                <a:solidFill>
                  <a:srgbClr val="2A2742"/>
                </a:solidFill>
                <a:latin typeface="Arimo" pitchFamily="34" charset="0"/>
                <a:ea typeface="Arimo" pitchFamily="34" charset="-122"/>
                <a:cs typeface="Arimo" pitchFamily="34" charset="-120"/>
              </a:rPr>
              <a:t>Cross-browser and device compatibility, ensuring access from various platforms and devices.</a:t>
            </a:r>
            <a:endParaRPr lang="en-US" sz="1100" dirty="0"/>
          </a:p>
        </p:txBody>
      </p:sp>
    </p:spTree>
    <p:extLst>
      <p:ext uri="{BB962C8B-B14F-4D97-AF65-F5344CB8AC3E}">
        <p14:creationId xmlns:p14="http://schemas.microsoft.com/office/powerpoint/2010/main" val="3696331366"/>
      </p:ext>
    </p:extLst>
  </p:cSld>
  <p:clrMapOvr>
    <a:masterClrMapping/>
  </p:clrMapOvr>
</p:sld>
</file>

<file path=ppt/theme/theme1.xml><?xml version="1.0" encoding="utf-8"?>
<a:theme xmlns:a="http://schemas.openxmlformats.org/drawingml/2006/main" name="نسق Office">
  <a:themeElements>
    <a:clrScheme name="نسق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نسق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نسق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TotalTime>
  <Words>1824</Words>
  <Application>Microsoft Office PowerPoint</Application>
  <PresentationFormat>Custom</PresentationFormat>
  <Paragraphs>213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Arimo</vt:lpstr>
      <vt:lpstr>Calibri</vt:lpstr>
      <vt:lpstr>Calibri Light</vt:lpstr>
      <vt:lpstr>Inter</vt:lpstr>
      <vt:lpstr>Outfit Extra Bold</vt:lpstr>
      <vt:lpstr>نسق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Mohammed Iyad Mahmoud Atteyah</dc:creator>
  <cp:lastModifiedBy>Basim Aljaghoub</cp:lastModifiedBy>
  <cp:revision>7</cp:revision>
  <dcterms:created xsi:type="dcterms:W3CDTF">2025-02-02T12:01:02Z</dcterms:created>
  <dcterms:modified xsi:type="dcterms:W3CDTF">2025-02-02T17:18:25Z</dcterms:modified>
</cp:coreProperties>
</file>